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5"/>
  </p:notesMasterIdLst>
  <p:handoutMasterIdLst>
    <p:handoutMasterId r:id="rId36"/>
  </p:handoutMasterIdLst>
  <p:sldIdLst>
    <p:sldId id="256" r:id="rId5"/>
    <p:sldId id="293" r:id="rId6"/>
    <p:sldId id="258" r:id="rId7"/>
    <p:sldId id="259" r:id="rId8"/>
    <p:sldId id="257" r:id="rId9"/>
    <p:sldId id="314" r:id="rId10"/>
    <p:sldId id="318" r:id="rId11"/>
    <p:sldId id="315" r:id="rId12"/>
    <p:sldId id="335" r:id="rId13"/>
    <p:sldId id="317" r:id="rId14"/>
    <p:sldId id="311" r:id="rId15"/>
    <p:sldId id="264" r:id="rId16"/>
    <p:sldId id="319" r:id="rId17"/>
    <p:sldId id="327" r:id="rId18"/>
    <p:sldId id="336" r:id="rId19"/>
    <p:sldId id="312" r:id="rId20"/>
    <p:sldId id="261" r:id="rId21"/>
    <p:sldId id="337" r:id="rId22"/>
    <p:sldId id="328" r:id="rId23"/>
    <p:sldId id="316" r:id="rId24"/>
    <p:sldId id="313" r:id="rId25"/>
    <p:sldId id="324" r:id="rId26"/>
    <p:sldId id="267" r:id="rId27"/>
    <p:sldId id="326" r:id="rId28"/>
    <p:sldId id="277" r:id="rId29"/>
    <p:sldId id="308" r:id="rId30"/>
    <p:sldId id="338" r:id="rId31"/>
    <p:sldId id="339" r:id="rId32"/>
    <p:sldId id="333" r:id="rId33"/>
    <p:sldId id="334"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85366" autoAdjust="0"/>
  </p:normalViewPr>
  <p:slideViewPr>
    <p:cSldViewPr snapToGrid="0">
      <p:cViewPr varScale="1">
        <p:scale>
          <a:sx n="73" d="100"/>
          <a:sy n="73" d="100"/>
        </p:scale>
        <p:origin x="62" y="3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2F4D35-1FCF-4D15-A601-614A3ED22D7D}"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8E300623-B42F-4794-A510-72189158FF58}">
      <dgm:prSet/>
      <dgm:spPr/>
      <dgm:t>
        <a:bodyPr/>
        <a:lstStyle/>
        <a:p>
          <a:pPr rtl="0"/>
          <a:r>
            <a:rPr lang="en-US" dirty="0"/>
            <a:t>Title IX (1972)</a:t>
          </a:r>
        </a:p>
      </dgm:t>
    </dgm:pt>
    <dgm:pt modelId="{D3CDE499-CCB7-432B-A0A9-3A296DB7AAF3}" type="parTrans" cxnId="{CC8C2636-8FC5-4E20-A540-3019064030B5}">
      <dgm:prSet/>
      <dgm:spPr/>
      <dgm:t>
        <a:bodyPr/>
        <a:lstStyle/>
        <a:p>
          <a:endParaRPr lang="en-US"/>
        </a:p>
      </dgm:t>
    </dgm:pt>
    <dgm:pt modelId="{85119E98-EC17-4FD8-96C8-7EA0643D539A}" type="sibTrans" cxnId="{CC8C2636-8FC5-4E20-A540-3019064030B5}">
      <dgm:prSet/>
      <dgm:spPr/>
      <dgm:t>
        <a:bodyPr/>
        <a:lstStyle/>
        <a:p>
          <a:endParaRPr lang="en-US"/>
        </a:p>
      </dgm:t>
    </dgm:pt>
    <dgm:pt modelId="{55A9DD5D-99EB-4558-A0A1-D86AAC47D98D}">
      <dgm:prSet/>
      <dgm:spPr/>
      <dgm:t>
        <a:bodyPr/>
        <a:lstStyle/>
        <a:p>
          <a:pPr rtl="0"/>
          <a:r>
            <a:rPr lang="en-US" dirty="0"/>
            <a:t>The Jeanne Clery Act (1998)</a:t>
          </a:r>
        </a:p>
      </dgm:t>
    </dgm:pt>
    <dgm:pt modelId="{3ABBFF34-8560-4324-8281-3E5476CE904E}" type="parTrans" cxnId="{664DCA43-6142-4B86-9DF5-D2E1EC7B47AC}">
      <dgm:prSet/>
      <dgm:spPr/>
      <dgm:t>
        <a:bodyPr/>
        <a:lstStyle/>
        <a:p>
          <a:endParaRPr lang="en-US"/>
        </a:p>
      </dgm:t>
    </dgm:pt>
    <dgm:pt modelId="{39C1A83C-B332-4AA0-8B13-C3CD8B1133E3}" type="sibTrans" cxnId="{664DCA43-6142-4B86-9DF5-D2E1EC7B47AC}">
      <dgm:prSet/>
      <dgm:spPr/>
      <dgm:t>
        <a:bodyPr/>
        <a:lstStyle/>
        <a:p>
          <a:endParaRPr lang="en-US"/>
        </a:p>
      </dgm:t>
    </dgm:pt>
    <dgm:pt modelId="{B726D1A0-BE00-4BE5-9DC8-1EC10B0BB042}">
      <dgm:prSet/>
      <dgm:spPr/>
      <dgm:t>
        <a:bodyPr/>
        <a:lstStyle/>
        <a:p>
          <a:pPr rtl="0"/>
          <a:r>
            <a:rPr lang="en-US" dirty="0"/>
            <a:t>VAWA (2013) - Violence Against Women Act</a:t>
          </a:r>
        </a:p>
      </dgm:t>
    </dgm:pt>
    <dgm:pt modelId="{6E718A73-49FA-4B3E-BE49-3C3D260F403B}" type="parTrans" cxnId="{A9754AA8-5C54-48E6-8718-E50C83367069}">
      <dgm:prSet/>
      <dgm:spPr/>
      <dgm:t>
        <a:bodyPr/>
        <a:lstStyle/>
        <a:p>
          <a:endParaRPr lang="en-US"/>
        </a:p>
      </dgm:t>
    </dgm:pt>
    <dgm:pt modelId="{C1B943CA-D9D9-40FC-9F99-739A4D4D2D4E}" type="sibTrans" cxnId="{A9754AA8-5C54-48E6-8718-E50C83367069}">
      <dgm:prSet/>
      <dgm:spPr/>
      <dgm:t>
        <a:bodyPr/>
        <a:lstStyle/>
        <a:p>
          <a:endParaRPr lang="en-US"/>
        </a:p>
      </dgm:t>
    </dgm:pt>
    <dgm:pt modelId="{FA3BBE78-33CF-4C6C-8780-E3465290163D}">
      <dgm:prSet/>
      <dgm:spPr/>
      <dgm:t>
        <a:bodyPr/>
        <a:lstStyle/>
        <a:p>
          <a:pPr rtl="0"/>
          <a:r>
            <a:rPr lang="en-US" dirty="0"/>
            <a:t>SaVE Act (2014) - Campus Sexual Violence Elimination Act</a:t>
          </a:r>
        </a:p>
      </dgm:t>
    </dgm:pt>
    <dgm:pt modelId="{9FCF02BC-0992-4616-BEEE-414D9B5D793F}" type="parTrans" cxnId="{CBADEB81-51C5-4B42-9E1A-73705C94F339}">
      <dgm:prSet/>
      <dgm:spPr/>
      <dgm:t>
        <a:bodyPr/>
        <a:lstStyle/>
        <a:p>
          <a:endParaRPr lang="en-US"/>
        </a:p>
      </dgm:t>
    </dgm:pt>
    <dgm:pt modelId="{31678049-7EA5-477B-82F2-F4FDFCFB653E}" type="sibTrans" cxnId="{CBADEB81-51C5-4B42-9E1A-73705C94F339}">
      <dgm:prSet/>
      <dgm:spPr/>
      <dgm:t>
        <a:bodyPr/>
        <a:lstStyle/>
        <a:p>
          <a:endParaRPr lang="en-US"/>
        </a:p>
      </dgm:t>
    </dgm:pt>
    <dgm:pt modelId="{BB7F8708-3554-4515-91E8-F2E7B522C7EE}">
      <dgm:prSet/>
      <dgm:spPr/>
      <dgm:t>
        <a:bodyPr anchor="ctr"/>
        <a:lstStyle/>
        <a:p>
          <a:pPr rtl="0"/>
          <a:r>
            <a:rPr lang="en-US" dirty="0"/>
            <a:t>Federal law that prohibits sex discrimination in educational institutions</a:t>
          </a:r>
        </a:p>
      </dgm:t>
    </dgm:pt>
    <dgm:pt modelId="{4AD4E1BC-5354-45F1-849F-FF89BA3AB627}" type="parTrans" cxnId="{584379B4-3F06-4C48-AE96-EE852E2462E5}">
      <dgm:prSet/>
      <dgm:spPr/>
      <dgm:t>
        <a:bodyPr/>
        <a:lstStyle/>
        <a:p>
          <a:endParaRPr lang="en-US"/>
        </a:p>
      </dgm:t>
    </dgm:pt>
    <dgm:pt modelId="{3447884E-B75C-4F62-82D6-C7FF3365BC39}" type="sibTrans" cxnId="{584379B4-3F06-4C48-AE96-EE852E2462E5}">
      <dgm:prSet/>
      <dgm:spPr/>
      <dgm:t>
        <a:bodyPr/>
        <a:lstStyle/>
        <a:p>
          <a:endParaRPr lang="en-US"/>
        </a:p>
      </dgm:t>
    </dgm:pt>
    <dgm:pt modelId="{8BD7604E-7A01-44FB-99C4-77F5EB0C0B44}">
      <dgm:prSet/>
      <dgm:spPr/>
      <dgm:t>
        <a:bodyPr anchor="ctr"/>
        <a:lstStyle/>
        <a:p>
          <a:pPr rtl="0"/>
          <a:r>
            <a:rPr lang="en-US" dirty="0"/>
            <a:t>Requires colleges and universities in the United States to disclose information regarding crime on and around campus</a:t>
          </a:r>
        </a:p>
      </dgm:t>
    </dgm:pt>
    <dgm:pt modelId="{0AA7C3B8-978C-4015-AC5E-A2B00C1DBA8C}" type="parTrans" cxnId="{8A503DF0-0A04-429B-8ACA-3A2E2763DAC5}">
      <dgm:prSet/>
      <dgm:spPr/>
      <dgm:t>
        <a:bodyPr/>
        <a:lstStyle/>
        <a:p>
          <a:endParaRPr lang="en-US"/>
        </a:p>
      </dgm:t>
    </dgm:pt>
    <dgm:pt modelId="{48FDB81D-F39D-46F3-8CF1-9248AAEF7D86}" type="sibTrans" cxnId="{8A503DF0-0A04-429B-8ACA-3A2E2763DAC5}">
      <dgm:prSet/>
      <dgm:spPr/>
      <dgm:t>
        <a:bodyPr/>
        <a:lstStyle/>
        <a:p>
          <a:endParaRPr lang="en-US"/>
        </a:p>
      </dgm:t>
    </dgm:pt>
    <dgm:pt modelId="{92880321-EBF7-4CCC-80AB-EAD7112A3D40}">
      <dgm:prSet/>
      <dgm:spPr/>
      <dgm:t>
        <a:bodyPr anchor="ctr"/>
        <a:lstStyle/>
        <a:p>
          <a:pPr rtl="0"/>
          <a:r>
            <a:rPr lang="en-US" dirty="0"/>
            <a:t>The Violence Against Women Act is aimed at improving how colleges address sexual violence; imposes obligations to revise policies and practices</a:t>
          </a:r>
        </a:p>
      </dgm:t>
    </dgm:pt>
    <dgm:pt modelId="{688569C3-DBAD-4B03-B813-99661BC1533E}" type="parTrans" cxnId="{8FD96DA1-46C2-4318-B806-863EDEEE251B}">
      <dgm:prSet/>
      <dgm:spPr/>
      <dgm:t>
        <a:bodyPr/>
        <a:lstStyle/>
        <a:p>
          <a:endParaRPr lang="en-US"/>
        </a:p>
      </dgm:t>
    </dgm:pt>
    <dgm:pt modelId="{E32B86B9-3018-496D-A0DC-C7F3FB332EB3}" type="sibTrans" cxnId="{8FD96DA1-46C2-4318-B806-863EDEEE251B}">
      <dgm:prSet/>
      <dgm:spPr/>
      <dgm:t>
        <a:bodyPr/>
        <a:lstStyle/>
        <a:p>
          <a:endParaRPr lang="en-US"/>
        </a:p>
      </dgm:t>
    </dgm:pt>
    <dgm:pt modelId="{044B6ECE-D69B-4FE5-93E7-3D0380F6EB2B}">
      <dgm:prSet/>
      <dgm:spPr/>
      <dgm:t>
        <a:bodyPr anchor="ctr"/>
        <a:lstStyle/>
        <a:p>
          <a:pPr rtl="0"/>
          <a:r>
            <a:rPr lang="en-US" dirty="0"/>
            <a:t>Part of the VAWA amendments, made changes to the Jeanne Clery Act; requires colleges to report additional sexually violent crimes</a:t>
          </a:r>
        </a:p>
      </dgm:t>
    </dgm:pt>
    <dgm:pt modelId="{5FB03FFF-11F8-4B5A-BD36-3AD5C7363D38}" type="parTrans" cxnId="{2C40AA45-1631-40C8-B45D-EEB60DCADC9C}">
      <dgm:prSet/>
      <dgm:spPr/>
      <dgm:t>
        <a:bodyPr/>
        <a:lstStyle/>
        <a:p>
          <a:endParaRPr lang="en-US"/>
        </a:p>
      </dgm:t>
    </dgm:pt>
    <dgm:pt modelId="{F0DF7174-C5DB-4E49-84A3-FFAB14162AFD}" type="sibTrans" cxnId="{2C40AA45-1631-40C8-B45D-EEB60DCADC9C}">
      <dgm:prSet/>
      <dgm:spPr/>
      <dgm:t>
        <a:bodyPr/>
        <a:lstStyle/>
        <a:p>
          <a:endParaRPr lang="en-US"/>
        </a:p>
      </dgm:t>
    </dgm:pt>
    <dgm:pt modelId="{78F2D86A-3AF8-4A8F-9052-B3DBBB74FAB2}" type="pres">
      <dgm:prSet presAssocID="{FC2F4D35-1FCF-4D15-A601-614A3ED22D7D}" presName="Name0" presStyleCnt="0">
        <dgm:presLayoutVars>
          <dgm:dir/>
          <dgm:animLvl val="lvl"/>
          <dgm:resizeHandles/>
        </dgm:presLayoutVars>
      </dgm:prSet>
      <dgm:spPr/>
    </dgm:pt>
    <dgm:pt modelId="{24484023-D59F-4946-BECD-421BF927A655}" type="pres">
      <dgm:prSet presAssocID="{8E300623-B42F-4794-A510-72189158FF58}" presName="linNode" presStyleCnt="0"/>
      <dgm:spPr/>
    </dgm:pt>
    <dgm:pt modelId="{339487B4-F779-4869-B24C-475173B4A648}" type="pres">
      <dgm:prSet presAssocID="{8E300623-B42F-4794-A510-72189158FF58}" presName="parentShp" presStyleLbl="node1" presStyleIdx="0" presStyleCnt="4">
        <dgm:presLayoutVars>
          <dgm:bulletEnabled val="1"/>
        </dgm:presLayoutVars>
      </dgm:prSet>
      <dgm:spPr/>
    </dgm:pt>
    <dgm:pt modelId="{4769AD05-FBE3-477B-9A08-DD0C6A1B96EE}" type="pres">
      <dgm:prSet presAssocID="{8E300623-B42F-4794-A510-72189158FF58}" presName="childShp" presStyleLbl="bgAccFollowNode1" presStyleIdx="0" presStyleCnt="4">
        <dgm:presLayoutVars>
          <dgm:bulletEnabled val="1"/>
        </dgm:presLayoutVars>
      </dgm:prSet>
      <dgm:spPr/>
    </dgm:pt>
    <dgm:pt modelId="{9A35CC5A-DA45-4B08-8E7A-02199F54D2DF}" type="pres">
      <dgm:prSet presAssocID="{85119E98-EC17-4FD8-96C8-7EA0643D539A}" presName="spacing" presStyleCnt="0"/>
      <dgm:spPr/>
    </dgm:pt>
    <dgm:pt modelId="{C3B6DB57-A14C-42C8-96CF-71749E28D3BD}" type="pres">
      <dgm:prSet presAssocID="{55A9DD5D-99EB-4558-A0A1-D86AAC47D98D}" presName="linNode" presStyleCnt="0"/>
      <dgm:spPr/>
    </dgm:pt>
    <dgm:pt modelId="{31C48E81-4C47-4632-BEE2-331382C644DA}" type="pres">
      <dgm:prSet presAssocID="{55A9DD5D-99EB-4558-A0A1-D86AAC47D98D}" presName="parentShp" presStyleLbl="node1" presStyleIdx="1" presStyleCnt="4">
        <dgm:presLayoutVars>
          <dgm:bulletEnabled val="1"/>
        </dgm:presLayoutVars>
      </dgm:prSet>
      <dgm:spPr/>
    </dgm:pt>
    <dgm:pt modelId="{B05967F9-626F-48EC-A837-EC943BAA69DD}" type="pres">
      <dgm:prSet presAssocID="{55A9DD5D-99EB-4558-A0A1-D86AAC47D98D}" presName="childShp" presStyleLbl="bgAccFollowNode1" presStyleIdx="1" presStyleCnt="4">
        <dgm:presLayoutVars>
          <dgm:bulletEnabled val="1"/>
        </dgm:presLayoutVars>
      </dgm:prSet>
      <dgm:spPr/>
    </dgm:pt>
    <dgm:pt modelId="{2B99A2AA-1B6C-47E9-9FE7-266DDB065DA4}" type="pres">
      <dgm:prSet presAssocID="{39C1A83C-B332-4AA0-8B13-C3CD8B1133E3}" presName="spacing" presStyleCnt="0"/>
      <dgm:spPr/>
    </dgm:pt>
    <dgm:pt modelId="{4E25877A-B0C0-4BBE-ADD3-E6684D283604}" type="pres">
      <dgm:prSet presAssocID="{B726D1A0-BE00-4BE5-9DC8-1EC10B0BB042}" presName="linNode" presStyleCnt="0"/>
      <dgm:spPr/>
    </dgm:pt>
    <dgm:pt modelId="{C3E76948-06A2-4177-85EF-3BA93AECBD2A}" type="pres">
      <dgm:prSet presAssocID="{B726D1A0-BE00-4BE5-9DC8-1EC10B0BB042}" presName="parentShp" presStyleLbl="node1" presStyleIdx="2" presStyleCnt="4">
        <dgm:presLayoutVars>
          <dgm:bulletEnabled val="1"/>
        </dgm:presLayoutVars>
      </dgm:prSet>
      <dgm:spPr/>
    </dgm:pt>
    <dgm:pt modelId="{5D8CAF6F-B044-41B5-990E-20E9E47C4E01}" type="pres">
      <dgm:prSet presAssocID="{B726D1A0-BE00-4BE5-9DC8-1EC10B0BB042}" presName="childShp" presStyleLbl="bgAccFollowNode1" presStyleIdx="2" presStyleCnt="4">
        <dgm:presLayoutVars>
          <dgm:bulletEnabled val="1"/>
        </dgm:presLayoutVars>
      </dgm:prSet>
      <dgm:spPr/>
    </dgm:pt>
    <dgm:pt modelId="{D317B449-89FE-4113-B5E6-1F74E9EAF607}" type="pres">
      <dgm:prSet presAssocID="{C1B943CA-D9D9-40FC-9F99-739A4D4D2D4E}" presName="spacing" presStyleCnt="0"/>
      <dgm:spPr/>
    </dgm:pt>
    <dgm:pt modelId="{461CC5DC-7E92-4924-89C0-5324CC0AA7FB}" type="pres">
      <dgm:prSet presAssocID="{FA3BBE78-33CF-4C6C-8780-E3465290163D}" presName="linNode" presStyleCnt="0"/>
      <dgm:spPr/>
    </dgm:pt>
    <dgm:pt modelId="{2F302291-EBED-497F-9628-ACA6F3FA2FE1}" type="pres">
      <dgm:prSet presAssocID="{FA3BBE78-33CF-4C6C-8780-E3465290163D}" presName="parentShp" presStyleLbl="node1" presStyleIdx="3" presStyleCnt="4">
        <dgm:presLayoutVars>
          <dgm:bulletEnabled val="1"/>
        </dgm:presLayoutVars>
      </dgm:prSet>
      <dgm:spPr/>
    </dgm:pt>
    <dgm:pt modelId="{094640FA-7DCA-4971-BF05-41FAAFFDC87A}" type="pres">
      <dgm:prSet presAssocID="{FA3BBE78-33CF-4C6C-8780-E3465290163D}" presName="childShp" presStyleLbl="bgAccFollowNode1" presStyleIdx="3" presStyleCnt="4">
        <dgm:presLayoutVars>
          <dgm:bulletEnabled val="1"/>
        </dgm:presLayoutVars>
      </dgm:prSet>
      <dgm:spPr/>
    </dgm:pt>
  </dgm:ptLst>
  <dgm:cxnLst>
    <dgm:cxn modelId="{5E674600-6327-49E1-A27E-1CCF7336CDAE}" type="presOf" srcId="{FA3BBE78-33CF-4C6C-8780-E3465290163D}" destId="{2F302291-EBED-497F-9628-ACA6F3FA2FE1}" srcOrd="0" destOrd="0" presId="urn:microsoft.com/office/officeart/2005/8/layout/vList6"/>
    <dgm:cxn modelId="{91BB2E04-9850-4B58-B70C-B98B6FAFE057}" type="presOf" srcId="{FC2F4D35-1FCF-4D15-A601-614A3ED22D7D}" destId="{78F2D86A-3AF8-4A8F-9052-B3DBBB74FAB2}" srcOrd="0" destOrd="0" presId="urn:microsoft.com/office/officeart/2005/8/layout/vList6"/>
    <dgm:cxn modelId="{BC662007-8708-45C1-80FA-E75D0F5CE07F}" type="presOf" srcId="{55A9DD5D-99EB-4558-A0A1-D86AAC47D98D}" destId="{31C48E81-4C47-4632-BEE2-331382C644DA}" srcOrd="0" destOrd="0" presId="urn:microsoft.com/office/officeart/2005/8/layout/vList6"/>
    <dgm:cxn modelId="{BD510D34-893B-465B-BC10-7662C9C1D8DB}" type="presOf" srcId="{B726D1A0-BE00-4BE5-9DC8-1EC10B0BB042}" destId="{C3E76948-06A2-4177-85EF-3BA93AECBD2A}" srcOrd="0" destOrd="0" presId="urn:microsoft.com/office/officeart/2005/8/layout/vList6"/>
    <dgm:cxn modelId="{CC8C2636-8FC5-4E20-A540-3019064030B5}" srcId="{FC2F4D35-1FCF-4D15-A601-614A3ED22D7D}" destId="{8E300623-B42F-4794-A510-72189158FF58}" srcOrd="0" destOrd="0" parTransId="{D3CDE499-CCB7-432B-A0A9-3A296DB7AAF3}" sibTransId="{85119E98-EC17-4FD8-96C8-7EA0643D539A}"/>
    <dgm:cxn modelId="{664DCA43-6142-4B86-9DF5-D2E1EC7B47AC}" srcId="{FC2F4D35-1FCF-4D15-A601-614A3ED22D7D}" destId="{55A9DD5D-99EB-4558-A0A1-D86AAC47D98D}" srcOrd="1" destOrd="0" parTransId="{3ABBFF34-8560-4324-8281-3E5476CE904E}" sibTransId="{39C1A83C-B332-4AA0-8B13-C3CD8B1133E3}"/>
    <dgm:cxn modelId="{2C40AA45-1631-40C8-B45D-EEB60DCADC9C}" srcId="{FA3BBE78-33CF-4C6C-8780-E3465290163D}" destId="{044B6ECE-D69B-4FE5-93E7-3D0380F6EB2B}" srcOrd="0" destOrd="0" parTransId="{5FB03FFF-11F8-4B5A-BD36-3AD5C7363D38}" sibTransId="{F0DF7174-C5DB-4E49-84A3-FFAB14162AFD}"/>
    <dgm:cxn modelId="{6CBB996E-D539-49D0-9A3A-35A7573BC967}" type="presOf" srcId="{92880321-EBF7-4CCC-80AB-EAD7112A3D40}" destId="{5D8CAF6F-B044-41B5-990E-20E9E47C4E01}" srcOrd="0" destOrd="0" presId="urn:microsoft.com/office/officeart/2005/8/layout/vList6"/>
    <dgm:cxn modelId="{CA143576-B0E4-4FE7-8B91-AD40C85EAFDA}" type="presOf" srcId="{8BD7604E-7A01-44FB-99C4-77F5EB0C0B44}" destId="{B05967F9-626F-48EC-A837-EC943BAA69DD}" srcOrd="0" destOrd="0" presId="urn:microsoft.com/office/officeart/2005/8/layout/vList6"/>
    <dgm:cxn modelId="{97DE317C-BB0E-42D6-8719-0174780FE023}" type="presOf" srcId="{044B6ECE-D69B-4FE5-93E7-3D0380F6EB2B}" destId="{094640FA-7DCA-4971-BF05-41FAAFFDC87A}" srcOrd="0" destOrd="0" presId="urn:microsoft.com/office/officeart/2005/8/layout/vList6"/>
    <dgm:cxn modelId="{CBADEB81-51C5-4B42-9E1A-73705C94F339}" srcId="{FC2F4D35-1FCF-4D15-A601-614A3ED22D7D}" destId="{FA3BBE78-33CF-4C6C-8780-E3465290163D}" srcOrd="3" destOrd="0" parTransId="{9FCF02BC-0992-4616-BEEE-414D9B5D793F}" sibTransId="{31678049-7EA5-477B-82F2-F4FDFCFB653E}"/>
    <dgm:cxn modelId="{8FD96DA1-46C2-4318-B806-863EDEEE251B}" srcId="{B726D1A0-BE00-4BE5-9DC8-1EC10B0BB042}" destId="{92880321-EBF7-4CCC-80AB-EAD7112A3D40}" srcOrd="0" destOrd="0" parTransId="{688569C3-DBAD-4B03-B813-99661BC1533E}" sibTransId="{E32B86B9-3018-496D-A0DC-C7F3FB332EB3}"/>
    <dgm:cxn modelId="{A9754AA8-5C54-48E6-8718-E50C83367069}" srcId="{FC2F4D35-1FCF-4D15-A601-614A3ED22D7D}" destId="{B726D1A0-BE00-4BE5-9DC8-1EC10B0BB042}" srcOrd="2" destOrd="0" parTransId="{6E718A73-49FA-4B3E-BE49-3C3D260F403B}" sibTransId="{C1B943CA-D9D9-40FC-9F99-739A4D4D2D4E}"/>
    <dgm:cxn modelId="{584379B4-3F06-4C48-AE96-EE852E2462E5}" srcId="{8E300623-B42F-4794-A510-72189158FF58}" destId="{BB7F8708-3554-4515-91E8-F2E7B522C7EE}" srcOrd="0" destOrd="0" parTransId="{4AD4E1BC-5354-45F1-849F-FF89BA3AB627}" sibTransId="{3447884E-B75C-4F62-82D6-C7FF3365BC39}"/>
    <dgm:cxn modelId="{4472C0C1-53B8-487C-97E3-C262E6A7F591}" type="presOf" srcId="{8E300623-B42F-4794-A510-72189158FF58}" destId="{339487B4-F779-4869-B24C-475173B4A648}" srcOrd="0" destOrd="0" presId="urn:microsoft.com/office/officeart/2005/8/layout/vList6"/>
    <dgm:cxn modelId="{191354EC-0463-4BE1-86F6-255EA41B1917}" type="presOf" srcId="{BB7F8708-3554-4515-91E8-F2E7B522C7EE}" destId="{4769AD05-FBE3-477B-9A08-DD0C6A1B96EE}" srcOrd="0" destOrd="0" presId="urn:microsoft.com/office/officeart/2005/8/layout/vList6"/>
    <dgm:cxn modelId="{8A503DF0-0A04-429B-8ACA-3A2E2763DAC5}" srcId="{55A9DD5D-99EB-4558-A0A1-D86AAC47D98D}" destId="{8BD7604E-7A01-44FB-99C4-77F5EB0C0B44}" srcOrd="0" destOrd="0" parTransId="{0AA7C3B8-978C-4015-AC5E-A2B00C1DBA8C}" sibTransId="{48FDB81D-F39D-46F3-8CF1-9248AAEF7D86}"/>
    <dgm:cxn modelId="{9978BFD4-B461-4B11-9E93-8F38D6D6F156}" type="presParOf" srcId="{78F2D86A-3AF8-4A8F-9052-B3DBBB74FAB2}" destId="{24484023-D59F-4946-BECD-421BF927A655}" srcOrd="0" destOrd="0" presId="urn:microsoft.com/office/officeart/2005/8/layout/vList6"/>
    <dgm:cxn modelId="{B282E58E-E291-477D-8379-B99346DE3735}" type="presParOf" srcId="{24484023-D59F-4946-BECD-421BF927A655}" destId="{339487B4-F779-4869-B24C-475173B4A648}" srcOrd="0" destOrd="0" presId="urn:microsoft.com/office/officeart/2005/8/layout/vList6"/>
    <dgm:cxn modelId="{D86CFF28-6524-4135-A9EA-EF76892A2B39}" type="presParOf" srcId="{24484023-D59F-4946-BECD-421BF927A655}" destId="{4769AD05-FBE3-477B-9A08-DD0C6A1B96EE}" srcOrd="1" destOrd="0" presId="urn:microsoft.com/office/officeart/2005/8/layout/vList6"/>
    <dgm:cxn modelId="{DB8B60EF-D4B6-4507-9417-839603B72EA4}" type="presParOf" srcId="{78F2D86A-3AF8-4A8F-9052-B3DBBB74FAB2}" destId="{9A35CC5A-DA45-4B08-8E7A-02199F54D2DF}" srcOrd="1" destOrd="0" presId="urn:microsoft.com/office/officeart/2005/8/layout/vList6"/>
    <dgm:cxn modelId="{08CB6A8C-1A5A-44C0-A10D-8B91648208FE}" type="presParOf" srcId="{78F2D86A-3AF8-4A8F-9052-B3DBBB74FAB2}" destId="{C3B6DB57-A14C-42C8-96CF-71749E28D3BD}" srcOrd="2" destOrd="0" presId="urn:microsoft.com/office/officeart/2005/8/layout/vList6"/>
    <dgm:cxn modelId="{80ACEFD3-6DC2-42AB-9D63-7920A566A42F}" type="presParOf" srcId="{C3B6DB57-A14C-42C8-96CF-71749E28D3BD}" destId="{31C48E81-4C47-4632-BEE2-331382C644DA}" srcOrd="0" destOrd="0" presId="urn:microsoft.com/office/officeart/2005/8/layout/vList6"/>
    <dgm:cxn modelId="{93E63F23-06E0-4111-ABB0-F4F56E822E19}" type="presParOf" srcId="{C3B6DB57-A14C-42C8-96CF-71749E28D3BD}" destId="{B05967F9-626F-48EC-A837-EC943BAA69DD}" srcOrd="1" destOrd="0" presId="urn:microsoft.com/office/officeart/2005/8/layout/vList6"/>
    <dgm:cxn modelId="{8A211BCD-1E7D-4F42-9BD5-4644046E495C}" type="presParOf" srcId="{78F2D86A-3AF8-4A8F-9052-B3DBBB74FAB2}" destId="{2B99A2AA-1B6C-47E9-9FE7-266DDB065DA4}" srcOrd="3" destOrd="0" presId="urn:microsoft.com/office/officeart/2005/8/layout/vList6"/>
    <dgm:cxn modelId="{53E24944-2A8C-42CC-A74D-CC37240A9E10}" type="presParOf" srcId="{78F2D86A-3AF8-4A8F-9052-B3DBBB74FAB2}" destId="{4E25877A-B0C0-4BBE-ADD3-E6684D283604}" srcOrd="4" destOrd="0" presId="urn:microsoft.com/office/officeart/2005/8/layout/vList6"/>
    <dgm:cxn modelId="{5DE00F8B-D2D9-4913-A400-90D7E23ED72A}" type="presParOf" srcId="{4E25877A-B0C0-4BBE-ADD3-E6684D283604}" destId="{C3E76948-06A2-4177-85EF-3BA93AECBD2A}" srcOrd="0" destOrd="0" presId="urn:microsoft.com/office/officeart/2005/8/layout/vList6"/>
    <dgm:cxn modelId="{C72BB538-370E-46D6-BB43-5D9683B9E2C9}" type="presParOf" srcId="{4E25877A-B0C0-4BBE-ADD3-E6684D283604}" destId="{5D8CAF6F-B044-41B5-990E-20E9E47C4E01}" srcOrd="1" destOrd="0" presId="urn:microsoft.com/office/officeart/2005/8/layout/vList6"/>
    <dgm:cxn modelId="{43F83E84-B54B-4982-B102-A5C3C1805900}" type="presParOf" srcId="{78F2D86A-3AF8-4A8F-9052-B3DBBB74FAB2}" destId="{D317B449-89FE-4113-B5E6-1F74E9EAF607}" srcOrd="5" destOrd="0" presId="urn:microsoft.com/office/officeart/2005/8/layout/vList6"/>
    <dgm:cxn modelId="{65E25F47-07B1-4164-B73C-1B650AE63E5B}" type="presParOf" srcId="{78F2D86A-3AF8-4A8F-9052-B3DBBB74FAB2}" destId="{461CC5DC-7E92-4924-89C0-5324CC0AA7FB}" srcOrd="6" destOrd="0" presId="urn:microsoft.com/office/officeart/2005/8/layout/vList6"/>
    <dgm:cxn modelId="{513CD899-AEE3-44BA-8F97-B9839D50DC29}" type="presParOf" srcId="{461CC5DC-7E92-4924-89C0-5324CC0AA7FB}" destId="{2F302291-EBED-497F-9628-ACA6F3FA2FE1}" srcOrd="0" destOrd="0" presId="urn:microsoft.com/office/officeart/2005/8/layout/vList6"/>
    <dgm:cxn modelId="{F7351E6F-AE67-4A58-AD5A-E41AE135704A}" type="presParOf" srcId="{461CC5DC-7E92-4924-89C0-5324CC0AA7FB}" destId="{094640FA-7DCA-4971-BF05-41FAAFFDC87A}"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9450D9C-C90D-486A-AC73-27FCCEB0C08E}" type="doc">
      <dgm:prSet loTypeId="urn:microsoft.com/office/officeart/2005/8/layout/lProcess3" loCatId="process" qsTypeId="urn:microsoft.com/office/officeart/2005/8/quickstyle/simple1" qsCatId="simple" csTypeId="urn:microsoft.com/office/officeart/2005/8/colors/colorful1" csCatId="colorful" phldr="1"/>
      <dgm:spPr/>
      <dgm:t>
        <a:bodyPr/>
        <a:lstStyle/>
        <a:p>
          <a:endParaRPr lang="en-US"/>
        </a:p>
      </dgm:t>
    </dgm:pt>
    <dgm:pt modelId="{6FA37C3B-7591-424A-B32F-E5D7A59CC03A}">
      <dgm:prSet phldrT="[Text]"/>
      <dgm:spPr/>
      <dgm:t>
        <a:bodyPr/>
        <a:lstStyle/>
        <a:p>
          <a:r>
            <a:rPr lang="en-US" b="1" dirty="0"/>
            <a:t>Investigation=</a:t>
          </a:r>
        </a:p>
      </dgm:t>
    </dgm:pt>
    <dgm:pt modelId="{51450336-F671-48F7-8452-96D53D23DE07}" type="parTrans" cxnId="{198AA0FD-C363-4728-9BA6-63645BF81CFE}">
      <dgm:prSet/>
      <dgm:spPr/>
      <dgm:t>
        <a:bodyPr/>
        <a:lstStyle/>
        <a:p>
          <a:endParaRPr lang="en-US"/>
        </a:p>
      </dgm:t>
    </dgm:pt>
    <dgm:pt modelId="{6CB7D908-B544-4D3F-874E-C24EAB93C91C}" type="sibTrans" cxnId="{198AA0FD-C363-4728-9BA6-63645BF81CFE}">
      <dgm:prSet/>
      <dgm:spPr/>
      <dgm:t>
        <a:bodyPr/>
        <a:lstStyle/>
        <a:p>
          <a:endParaRPr lang="en-US"/>
        </a:p>
      </dgm:t>
    </dgm:pt>
    <dgm:pt modelId="{1E64E778-2D90-49CA-8B8D-A9A36BB0F158}">
      <dgm:prSet phldrT="[Text]"/>
      <dgm:spPr/>
      <dgm:t>
        <a:bodyPr/>
        <a:lstStyle/>
        <a:p>
          <a:r>
            <a:rPr lang="en-US" dirty="0"/>
            <a:t>Thorough</a:t>
          </a:r>
        </a:p>
      </dgm:t>
    </dgm:pt>
    <dgm:pt modelId="{E3C76FC6-B82E-490A-A040-8A19CBAD1E51}" type="parTrans" cxnId="{FB6F135D-1103-45A9-B2CC-177A96169FE3}">
      <dgm:prSet/>
      <dgm:spPr/>
      <dgm:t>
        <a:bodyPr/>
        <a:lstStyle/>
        <a:p>
          <a:endParaRPr lang="en-US"/>
        </a:p>
      </dgm:t>
    </dgm:pt>
    <dgm:pt modelId="{31FB273F-0F75-4B0C-BF9B-2165D8307C80}" type="sibTrans" cxnId="{FB6F135D-1103-45A9-B2CC-177A96169FE3}">
      <dgm:prSet/>
      <dgm:spPr/>
      <dgm:t>
        <a:bodyPr/>
        <a:lstStyle/>
        <a:p>
          <a:endParaRPr lang="en-US"/>
        </a:p>
      </dgm:t>
    </dgm:pt>
    <dgm:pt modelId="{AEAAA1C3-DE4F-4717-A5DA-F75AD96531FC}">
      <dgm:prSet phldrT="[Text]"/>
      <dgm:spPr/>
      <dgm:t>
        <a:bodyPr/>
        <a:lstStyle/>
        <a:p>
          <a:r>
            <a:rPr lang="en-US" dirty="0"/>
            <a:t>Impartial</a:t>
          </a:r>
        </a:p>
      </dgm:t>
    </dgm:pt>
    <dgm:pt modelId="{B67A20C8-4987-4ACB-9F20-AECA5A2B2C42}" type="parTrans" cxnId="{F08A08A2-1F53-4C9A-B958-54FAC4BD0D39}">
      <dgm:prSet/>
      <dgm:spPr/>
      <dgm:t>
        <a:bodyPr/>
        <a:lstStyle/>
        <a:p>
          <a:endParaRPr lang="en-US"/>
        </a:p>
      </dgm:t>
    </dgm:pt>
    <dgm:pt modelId="{1F07748D-A897-409A-AB22-CF7D21D0F8DE}" type="sibTrans" cxnId="{F08A08A2-1F53-4C9A-B958-54FAC4BD0D39}">
      <dgm:prSet/>
      <dgm:spPr/>
      <dgm:t>
        <a:bodyPr/>
        <a:lstStyle/>
        <a:p>
          <a:endParaRPr lang="en-US"/>
        </a:p>
      </dgm:t>
    </dgm:pt>
    <dgm:pt modelId="{BBAAA542-7776-4885-8EE0-A6F29513BA35}">
      <dgm:prSet phldrT="[Text]"/>
      <dgm:spPr/>
      <dgm:t>
        <a:bodyPr/>
        <a:lstStyle/>
        <a:p>
          <a:r>
            <a:rPr lang="en-US" b="1" dirty="0"/>
            <a:t>Process=</a:t>
          </a:r>
        </a:p>
      </dgm:t>
    </dgm:pt>
    <dgm:pt modelId="{E6DE3852-FB8C-49FF-9BBA-DD72A2616FD6}" type="parTrans" cxnId="{5B9247FA-3CF2-4144-B348-E1F2DE6512AA}">
      <dgm:prSet/>
      <dgm:spPr/>
      <dgm:t>
        <a:bodyPr/>
        <a:lstStyle/>
        <a:p>
          <a:endParaRPr lang="en-US"/>
        </a:p>
      </dgm:t>
    </dgm:pt>
    <dgm:pt modelId="{29ECBA5B-8F0A-4A1E-B446-EB17B9B022F7}" type="sibTrans" cxnId="{5B9247FA-3CF2-4144-B348-E1F2DE6512AA}">
      <dgm:prSet/>
      <dgm:spPr/>
      <dgm:t>
        <a:bodyPr/>
        <a:lstStyle/>
        <a:p>
          <a:endParaRPr lang="en-US"/>
        </a:p>
      </dgm:t>
    </dgm:pt>
    <dgm:pt modelId="{3AF2885C-B5A1-4048-9CDF-2C1A537B652B}">
      <dgm:prSet phldrT="[Text]"/>
      <dgm:spPr/>
      <dgm:t>
        <a:bodyPr/>
        <a:lstStyle/>
        <a:p>
          <a:r>
            <a:rPr lang="en-US" dirty="0"/>
            <a:t>Prompt</a:t>
          </a:r>
        </a:p>
      </dgm:t>
    </dgm:pt>
    <dgm:pt modelId="{B6DFEBA5-C9B0-4938-A47C-4DA4CABF0D7F}" type="parTrans" cxnId="{7BE190BF-3C03-4A2C-B00F-34485B1BEC6E}">
      <dgm:prSet/>
      <dgm:spPr/>
      <dgm:t>
        <a:bodyPr/>
        <a:lstStyle/>
        <a:p>
          <a:endParaRPr lang="en-US"/>
        </a:p>
      </dgm:t>
    </dgm:pt>
    <dgm:pt modelId="{C3B5BDCE-A140-4F3E-8BE8-F129ADDA1720}" type="sibTrans" cxnId="{7BE190BF-3C03-4A2C-B00F-34485B1BEC6E}">
      <dgm:prSet/>
      <dgm:spPr/>
      <dgm:t>
        <a:bodyPr/>
        <a:lstStyle/>
        <a:p>
          <a:endParaRPr lang="en-US"/>
        </a:p>
      </dgm:t>
    </dgm:pt>
    <dgm:pt modelId="{548A7A88-BE28-49F6-BD10-8F5C3552C34D}">
      <dgm:prSet phldrT="[Text]"/>
      <dgm:spPr/>
      <dgm:t>
        <a:bodyPr/>
        <a:lstStyle/>
        <a:p>
          <a:r>
            <a:rPr lang="en-US" dirty="0"/>
            <a:t>Effective</a:t>
          </a:r>
        </a:p>
      </dgm:t>
    </dgm:pt>
    <dgm:pt modelId="{781AB695-31AE-4342-B609-C42E673314C8}" type="parTrans" cxnId="{AF03D096-5410-42C0-8434-A856824ACF7D}">
      <dgm:prSet/>
      <dgm:spPr/>
      <dgm:t>
        <a:bodyPr/>
        <a:lstStyle/>
        <a:p>
          <a:endParaRPr lang="en-US"/>
        </a:p>
      </dgm:t>
    </dgm:pt>
    <dgm:pt modelId="{2BE79165-E21F-466E-9FE2-671CD9124E34}" type="sibTrans" cxnId="{AF03D096-5410-42C0-8434-A856824ACF7D}">
      <dgm:prSet/>
      <dgm:spPr/>
      <dgm:t>
        <a:bodyPr/>
        <a:lstStyle/>
        <a:p>
          <a:endParaRPr lang="en-US"/>
        </a:p>
      </dgm:t>
    </dgm:pt>
    <dgm:pt modelId="{769097DD-2BD3-4C9C-853B-052CA14B81D0}">
      <dgm:prSet phldrT="[Text]"/>
      <dgm:spPr/>
      <dgm:t>
        <a:bodyPr/>
        <a:lstStyle/>
        <a:p>
          <a:r>
            <a:rPr lang="en-US" b="1" dirty="0"/>
            <a:t>Remedies=</a:t>
          </a:r>
        </a:p>
      </dgm:t>
    </dgm:pt>
    <dgm:pt modelId="{0A6E8A2A-EC2C-435A-82F6-223A8855B44F}" type="parTrans" cxnId="{5453B579-B89D-455B-A901-0DB140A617A5}">
      <dgm:prSet/>
      <dgm:spPr/>
      <dgm:t>
        <a:bodyPr/>
        <a:lstStyle/>
        <a:p>
          <a:endParaRPr lang="en-US"/>
        </a:p>
      </dgm:t>
    </dgm:pt>
    <dgm:pt modelId="{8C016EB2-EB5E-458F-BE3F-78BB4FD371E0}" type="sibTrans" cxnId="{5453B579-B89D-455B-A901-0DB140A617A5}">
      <dgm:prSet/>
      <dgm:spPr/>
      <dgm:t>
        <a:bodyPr/>
        <a:lstStyle/>
        <a:p>
          <a:endParaRPr lang="en-US"/>
        </a:p>
      </dgm:t>
    </dgm:pt>
    <dgm:pt modelId="{AAE2F24E-0661-4ABE-9578-FA6EDB83E0AE}">
      <dgm:prSet phldrT="[Text]"/>
      <dgm:spPr/>
      <dgm:t>
        <a:bodyPr/>
        <a:lstStyle/>
        <a:p>
          <a:r>
            <a:rPr lang="en-US" dirty="0"/>
            <a:t>END Discrimination</a:t>
          </a:r>
        </a:p>
      </dgm:t>
    </dgm:pt>
    <dgm:pt modelId="{0F7BD786-AA92-4B12-87A5-59948072A1EA}" type="parTrans" cxnId="{8421765E-CCE2-4E38-8E32-27F5C93EC39F}">
      <dgm:prSet/>
      <dgm:spPr/>
      <dgm:t>
        <a:bodyPr/>
        <a:lstStyle/>
        <a:p>
          <a:endParaRPr lang="en-US"/>
        </a:p>
      </dgm:t>
    </dgm:pt>
    <dgm:pt modelId="{ABFC7DC0-9544-435E-877A-72C2867F13A6}" type="sibTrans" cxnId="{8421765E-CCE2-4E38-8E32-27F5C93EC39F}">
      <dgm:prSet/>
      <dgm:spPr/>
      <dgm:t>
        <a:bodyPr/>
        <a:lstStyle/>
        <a:p>
          <a:endParaRPr lang="en-US"/>
        </a:p>
      </dgm:t>
    </dgm:pt>
    <dgm:pt modelId="{D21F9907-0362-4C88-990E-24CF949F601C}">
      <dgm:prSet phldrT="[Text]"/>
      <dgm:spPr/>
      <dgm:t>
        <a:bodyPr/>
        <a:lstStyle/>
        <a:p>
          <a:r>
            <a:rPr lang="en-US" dirty="0"/>
            <a:t>Prevent recurrence</a:t>
          </a:r>
        </a:p>
      </dgm:t>
    </dgm:pt>
    <dgm:pt modelId="{8C2A52BC-8268-489A-8698-FB76B424BF19}" type="parTrans" cxnId="{111A075E-BEF9-42BF-8834-27072251F1CD}">
      <dgm:prSet/>
      <dgm:spPr/>
      <dgm:t>
        <a:bodyPr/>
        <a:lstStyle/>
        <a:p>
          <a:endParaRPr lang="en-US"/>
        </a:p>
      </dgm:t>
    </dgm:pt>
    <dgm:pt modelId="{D7B4A646-F2EF-4880-9BD8-D7D921644EC6}" type="sibTrans" cxnId="{111A075E-BEF9-42BF-8834-27072251F1CD}">
      <dgm:prSet/>
      <dgm:spPr/>
      <dgm:t>
        <a:bodyPr/>
        <a:lstStyle/>
        <a:p>
          <a:endParaRPr lang="en-US"/>
        </a:p>
      </dgm:t>
    </dgm:pt>
    <dgm:pt modelId="{18E6C9E3-8F9D-440E-820B-16330D252D1E}">
      <dgm:prSet phldrT="[Text]"/>
      <dgm:spPr/>
      <dgm:t>
        <a:bodyPr/>
        <a:lstStyle/>
        <a:p>
          <a:r>
            <a:rPr lang="en-US" dirty="0"/>
            <a:t>Reliable</a:t>
          </a:r>
        </a:p>
      </dgm:t>
    </dgm:pt>
    <dgm:pt modelId="{BB6AC5B1-FC4F-479D-98E5-8D77ABDB14D9}" type="parTrans" cxnId="{E49ECA75-0D95-4BDC-9170-A16F69ED4ADA}">
      <dgm:prSet/>
      <dgm:spPr/>
      <dgm:t>
        <a:bodyPr/>
        <a:lstStyle/>
        <a:p>
          <a:endParaRPr lang="en-US"/>
        </a:p>
      </dgm:t>
    </dgm:pt>
    <dgm:pt modelId="{B2A337C4-76F8-403A-9FB5-2D796EB3AA4C}" type="sibTrans" cxnId="{E49ECA75-0D95-4BDC-9170-A16F69ED4ADA}">
      <dgm:prSet/>
      <dgm:spPr/>
      <dgm:t>
        <a:bodyPr/>
        <a:lstStyle/>
        <a:p>
          <a:endParaRPr lang="en-US"/>
        </a:p>
      </dgm:t>
    </dgm:pt>
    <dgm:pt modelId="{AE3BE98E-BE00-424A-A4D0-7AB123FAEC2C}">
      <dgm:prSet phldrT="[Text]"/>
      <dgm:spPr/>
      <dgm:t>
        <a:bodyPr/>
        <a:lstStyle/>
        <a:p>
          <a:r>
            <a:rPr lang="en-US" dirty="0"/>
            <a:t>Equitable</a:t>
          </a:r>
        </a:p>
      </dgm:t>
    </dgm:pt>
    <dgm:pt modelId="{68399346-2F68-4A1E-920E-D668A18CD06B}" type="parTrans" cxnId="{00E502A2-64AE-4D7E-A948-429CE4A8A6C6}">
      <dgm:prSet/>
      <dgm:spPr/>
      <dgm:t>
        <a:bodyPr/>
        <a:lstStyle/>
        <a:p>
          <a:endParaRPr lang="en-US"/>
        </a:p>
      </dgm:t>
    </dgm:pt>
    <dgm:pt modelId="{5509B6B6-4FD3-4A42-A480-AA41366CAD2D}" type="sibTrans" cxnId="{00E502A2-64AE-4D7E-A948-429CE4A8A6C6}">
      <dgm:prSet/>
      <dgm:spPr/>
      <dgm:t>
        <a:bodyPr/>
        <a:lstStyle/>
        <a:p>
          <a:endParaRPr lang="en-US"/>
        </a:p>
      </dgm:t>
    </dgm:pt>
    <dgm:pt modelId="{D8663D00-461E-4DB8-A48D-275AEE98CA82}">
      <dgm:prSet phldrT="[Text]"/>
      <dgm:spPr/>
      <dgm:t>
        <a:bodyPr/>
        <a:lstStyle/>
        <a:p>
          <a:r>
            <a:rPr lang="en-US" dirty="0"/>
            <a:t>Remedy effects upon reporting party &amp; community</a:t>
          </a:r>
        </a:p>
      </dgm:t>
    </dgm:pt>
    <dgm:pt modelId="{835E7F56-5A4D-451B-A29A-D8FA6AB78513}" type="parTrans" cxnId="{B5E6571D-06A8-4218-89D2-683951C76F79}">
      <dgm:prSet/>
      <dgm:spPr/>
      <dgm:t>
        <a:bodyPr/>
        <a:lstStyle/>
        <a:p>
          <a:endParaRPr lang="en-US"/>
        </a:p>
      </dgm:t>
    </dgm:pt>
    <dgm:pt modelId="{7E1DFC23-71FB-493C-B239-E4B25FB3B384}" type="sibTrans" cxnId="{B5E6571D-06A8-4218-89D2-683951C76F79}">
      <dgm:prSet/>
      <dgm:spPr/>
      <dgm:t>
        <a:bodyPr/>
        <a:lstStyle/>
        <a:p>
          <a:endParaRPr lang="en-US"/>
        </a:p>
      </dgm:t>
    </dgm:pt>
    <dgm:pt modelId="{7953626E-C83C-43A5-9E2D-9DBAC675906A}" type="pres">
      <dgm:prSet presAssocID="{69450D9C-C90D-486A-AC73-27FCCEB0C08E}" presName="Name0" presStyleCnt="0">
        <dgm:presLayoutVars>
          <dgm:chPref val="3"/>
          <dgm:dir/>
          <dgm:animLvl val="lvl"/>
          <dgm:resizeHandles/>
        </dgm:presLayoutVars>
      </dgm:prSet>
      <dgm:spPr/>
    </dgm:pt>
    <dgm:pt modelId="{F9A3D4E3-445C-4D10-AD61-A09B69E0262E}" type="pres">
      <dgm:prSet presAssocID="{6FA37C3B-7591-424A-B32F-E5D7A59CC03A}" presName="horFlow" presStyleCnt="0"/>
      <dgm:spPr/>
    </dgm:pt>
    <dgm:pt modelId="{671E92A4-0F3D-4881-9182-A5A74B850239}" type="pres">
      <dgm:prSet presAssocID="{6FA37C3B-7591-424A-B32F-E5D7A59CC03A}" presName="bigChev" presStyleLbl="node1" presStyleIdx="0" presStyleCnt="3"/>
      <dgm:spPr/>
    </dgm:pt>
    <dgm:pt modelId="{4AE90F38-0472-4449-B712-4596C8D56700}" type="pres">
      <dgm:prSet presAssocID="{E3C76FC6-B82E-490A-A040-8A19CBAD1E51}" presName="parTrans" presStyleCnt="0"/>
      <dgm:spPr/>
    </dgm:pt>
    <dgm:pt modelId="{59493FAB-3C4E-4E79-8952-805C81A7D1B1}" type="pres">
      <dgm:prSet presAssocID="{1E64E778-2D90-49CA-8B8D-A9A36BB0F158}" presName="node" presStyleLbl="alignAccFollowNode1" presStyleIdx="0" presStyleCnt="9">
        <dgm:presLayoutVars>
          <dgm:bulletEnabled val="1"/>
        </dgm:presLayoutVars>
      </dgm:prSet>
      <dgm:spPr/>
    </dgm:pt>
    <dgm:pt modelId="{180B07D1-492E-4498-B065-5F6897F32020}" type="pres">
      <dgm:prSet presAssocID="{31FB273F-0F75-4B0C-BF9B-2165D8307C80}" presName="sibTrans" presStyleCnt="0"/>
      <dgm:spPr/>
    </dgm:pt>
    <dgm:pt modelId="{B34F54BA-16DC-4DF2-8642-AFC835704422}" type="pres">
      <dgm:prSet presAssocID="{18E6C9E3-8F9D-440E-820B-16330D252D1E}" presName="node" presStyleLbl="alignAccFollowNode1" presStyleIdx="1" presStyleCnt="9">
        <dgm:presLayoutVars>
          <dgm:bulletEnabled val="1"/>
        </dgm:presLayoutVars>
      </dgm:prSet>
      <dgm:spPr/>
    </dgm:pt>
    <dgm:pt modelId="{57718B0C-4820-4776-9B58-F147850A8BC0}" type="pres">
      <dgm:prSet presAssocID="{B2A337C4-76F8-403A-9FB5-2D796EB3AA4C}" presName="sibTrans" presStyleCnt="0"/>
      <dgm:spPr/>
    </dgm:pt>
    <dgm:pt modelId="{AF29EBC2-85CA-442F-9653-E3FDEE972082}" type="pres">
      <dgm:prSet presAssocID="{AEAAA1C3-DE4F-4717-A5DA-F75AD96531FC}" presName="node" presStyleLbl="alignAccFollowNode1" presStyleIdx="2" presStyleCnt="9">
        <dgm:presLayoutVars>
          <dgm:bulletEnabled val="1"/>
        </dgm:presLayoutVars>
      </dgm:prSet>
      <dgm:spPr/>
    </dgm:pt>
    <dgm:pt modelId="{4B107A9C-DB4F-4348-9135-973E653DF2C0}" type="pres">
      <dgm:prSet presAssocID="{6FA37C3B-7591-424A-B32F-E5D7A59CC03A}" presName="vSp" presStyleCnt="0"/>
      <dgm:spPr/>
    </dgm:pt>
    <dgm:pt modelId="{BF1E62CC-BD4F-4320-B175-A1CF2AF8BCBB}" type="pres">
      <dgm:prSet presAssocID="{BBAAA542-7776-4885-8EE0-A6F29513BA35}" presName="horFlow" presStyleCnt="0"/>
      <dgm:spPr/>
    </dgm:pt>
    <dgm:pt modelId="{7BA0CA12-D48C-4AF4-A357-38CBD9D9B146}" type="pres">
      <dgm:prSet presAssocID="{BBAAA542-7776-4885-8EE0-A6F29513BA35}" presName="bigChev" presStyleLbl="node1" presStyleIdx="1" presStyleCnt="3"/>
      <dgm:spPr/>
    </dgm:pt>
    <dgm:pt modelId="{EB1FD1C6-B5DB-438E-9984-A634DC4BCB66}" type="pres">
      <dgm:prSet presAssocID="{B6DFEBA5-C9B0-4938-A47C-4DA4CABF0D7F}" presName="parTrans" presStyleCnt="0"/>
      <dgm:spPr/>
    </dgm:pt>
    <dgm:pt modelId="{CCF4EA5C-234A-4D4F-B402-24F9745942F3}" type="pres">
      <dgm:prSet presAssocID="{3AF2885C-B5A1-4048-9CDF-2C1A537B652B}" presName="node" presStyleLbl="alignAccFollowNode1" presStyleIdx="3" presStyleCnt="9">
        <dgm:presLayoutVars>
          <dgm:bulletEnabled val="1"/>
        </dgm:presLayoutVars>
      </dgm:prSet>
      <dgm:spPr/>
    </dgm:pt>
    <dgm:pt modelId="{3C52CC42-6E7F-45BC-97D0-68D292AD1A48}" type="pres">
      <dgm:prSet presAssocID="{C3B5BDCE-A140-4F3E-8BE8-F129ADDA1720}" presName="sibTrans" presStyleCnt="0"/>
      <dgm:spPr/>
    </dgm:pt>
    <dgm:pt modelId="{FEA660EC-2132-46DC-87F0-F3E4BBB92786}" type="pres">
      <dgm:prSet presAssocID="{548A7A88-BE28-49F6-BD10-8F5C3552C34D}" presName="node" presStyleLbl="alignAccFollowNode1" presStyleIdx="4" presStyleCnt="9">
        <dgm:presLayoutVars>
          <dgm:bulletEnabled val="1"/>
        </dgm:presLayoutVars>
      </dgm:prSet>
      <dgm:spPr/>
    </dgm:pt>
    <dgm:pt modelId="{ED4A3FDB-B42B-4556-BE35-FD72A6260FE3}" type="pres">
      <dgm:prSet presAssocID="{2BE79165-E21F-466E-9FE2-671CD9124E34}" presName="sibTrans" presStyleCnt="0"/>
      <dgm:spPr/>
    </dgm:pt>
    <dgm:pt modelId="{1F66C40D-25B9-4148-BAA5-F7B42D3B501A}" type="pres">
      <dgm:prSet presAssocID="{AE3BE98E-BE00-424A-A4D0-7AB123FAEC2C}" presName="node" presStyleLbl="alignAccFollowNode1" presStyleIdx="5" presStyleCnt="9">
        <dgm:presLayoutVars>
          <dgm:bulletEnabled val="1"/>
        </dgm:presLayoutVars>
      </dgm:prSet>
      <dgm:spPr/>
    </dgm:pt>
    <dgm:pt modelId="{BA64C1A6-7DFD-42E6-A381-157102E0615E}" type="pres">
      <dgm:prSet presAssocID="{BBAAA542-7776-4885-8EE0-A6F29513BA35}" presName="vSp" presStyleCnt="0"/>
      <dgm:spPr/>
    </dgm:pt>
    <dgm:pt modelId="{4BA8EFBB-2484-4F7C-B413-4E67FC24313C}" type="pres">
      <dgm:prSet presAssocID="{769097DD-2BD3-4C9C-853B-052CA14B81D0}" presName="horFlow" presStyleCnt="0"/>
      <dgm:spPr/>
    </dgm:pt>
    <dgm:pt modelId="{9B68B829-3A76-4B95-A3BD-7112A86EFA87}" type="pres">
      <dgm:prSet presAssocID="{769097DD-2BD3-4C9C-853B-052CA14B81D0}" presName="bigChev" presStyleLbl="node1" presStyleIdx="2" presStyleCnt="3"/>
      <dgm:spPr/>
    </dgm:pt>
    <dgm:pt modelId="{11B79AA1-6F9F-4B68-BF89-3B794F0D943D}" type="pres">
      <dgm:prSet presAssocID="{0F7BD786-AA92-4B12-87A5-59948072A1EA}" presName="parTrans" presStyleCnt="0"/>
      <dgm:spPr/>
    </dgm:pt>
    <dgm:pt modelId="{8B4DF768-1140-4499-BDAD-C019A51641F5}" type="pres">
      <dgm:prSet presAssocID="{AAE2F24E-0661-4ABE-9578-FA6EDB83E0AE}" presName="node" presStyleLbl="alignAccFollowNode1" presStyleIdx="6" presStyleCnt="9">
        <dgm:presLayoutVars>
          <dgm:bulletEnabled val="1"/>
        </dgm:presLayoutVars>
      </dgm:prSet>
      <dgm:spPr/>
    </dgm:pt>
    <dgm:pt modelId="{FBD2AC7D-78E9-4992-B036-2CFA4AAEEEEB}" type="pres">
      <dgm:prSet presAssocID="{ABFC7DC0-9544-435E-877A-72C2867F13A6}" presName="sibTrans" presStyleCnt="0"/>
      <dgm:spPr/>
    </dgm:pt>
    <dgm:pt modelId="{A9BBCD87-53B0-42A8-93E5-29FC7484CE65}" type="pres">
      <dgm:prSet presAssocID="{D21F9907-0362-4C88-990E-24CF949F601C}" presName="node" presStyleLbl="alignAccFollowNode1" presStyleIdx="7" presStyleCnt="9">
        <dgm:presLayoutVars>
          <dgm:bulletEnabled val="1"/>
        </dgm:presLayoutVars>
      </dgm:prSet>
      <dgm:spPr/>
    </dgm:pt>
    <dgm:pt modelId="{D0934133-E6CD-4C4E-B81E-AE9F586B0349}" type="pres">
      <dgm:prSet presAssocID="{D7B4A646-F2EF-4880-9BD8-D7D921644EC6}" presName="sibTrans" presStyleCnt="0"/>
      <dgm:spPr/>
    </dgm:pt>
    <dgm:pt modelId="{9B2C75D4-F161-431B-BE4D-E3C1CD9C598E}" type="pres">
      <dgm:prSet presAssocID="{D8663D00-461E-4DB8-A48D-275AEE98CA82}" presName="node" presStyleLbl="alignAccFollowNode1" presStyleIdx="8" presStyleCnt="9">
        <dgm:presLayoutVars>
          <dgm:bulletEnabled val="1"/>
        </dgm:presLayoutVars>
      </dgm:prSet>
      <dgm:spPr/>
    </dgm:pt>
  </dgm:ptLst>
  <dgm:cxnLst>
    <dgm:cxn modelId="{991E4101-733F-4B4C-A6D4-C7B2C4EEC770}" type="presOf" srcId="{AEAAA1C3-DE4F-4717-A5DA-F75AD96531FC}" destId="{AF29EBC2-85CA-442F-9653-E3FDEE972082}" srcOrd="0" destOrd="0" presId="urn:microsoft.com/office/officeart/2005/8/layout/lProcess3"/>
    <dgm:cxn modelId="{ADC8EE05-DB76-4D00-9E27-ECA370866ECC}" type="presOf" srcId="{769097DD-2BD3-4C9C-853B-052CA14B81D0}" destId="{9B68B829-3A76-4B95-A3BD-7112A86EFA87}" srcOrd="0" destOrd="0" presId="urn:microsoft.com/office/officeart/2005/8/layout/lProcess3"/>
    <dgm:cxn modelId="{98550611-3927-4E27-B3FA-BB0B3BC9055B}" type="presOf" srcId="{548A7A88-BE28-49F6-BD10-8F5C3552C34D}" destId="{FEA660EC-2132-46DC-87F0-F3E4BBB92786}" srcOrd="0" destOrd="0" presId="urn:microsoft.com/office/officeart/2005/8/layout/lProcess3"/>
    <dgm:cxn modelId="{B5E6571D-06A8-4218-89D2-683951C76F79}" srcId="{769097DD-2BD3-4C9C-853B-052CA14B81D0}" destId="{D8663D00-461E-4DB8-A48D-275AEE98CA82}" srcOrd="2" destOrd="0" parTransId="{835E7F56-5A4D-451B-A29A-D8FA6AB78513}" sibTransId="{7E1DFC23-71FB-493C-B239-E4B25FB3B384}"/>
    <dgm:cxn modelId="{FB6F135D-1103-45A9-B2CC-177A96169FE3}" srcId="{6FA37C3B-7591-424A-B32F-E5D7A59CC03A}" destId="{1E64E778-2D90-49CA-8B8D-A9A36BB0F158}" srcOrd="0" destOrd="0" parTransId="{E3C76FC6-B82E-490A-A040-8A19CBAD1E51}" sibTransId="{31FB273F-0F75-4B0C-BF9B-2165D8307C80}"/>
    <dgm:cxn modelId="{111A075E-BEF9-42BF-8834-27072251F1CD}" srcId="{769097DD-2BD3-4C9C-853B-052CA14B81D0}" destId="{D21F9907-0362-4C88-990E-24CF949F601C}" srcOrd="1" destOrd="0" parTransId="{8C2A52BC-8268-489A-8698-FB76B424BF19}" sibTransId="{D7B4A646-F2EF-4880-9BD8-D7D921644EC6}"/>
    <dgm:cxn modelId="{8421765E-CCE2-4E38-8E32-27F5C93EC39F}" srcId="{769097DD-2BD3-4C9C-853B-052CA14B81D0}" destId="{AAE2F24E-0661-4ABE-9578-FA6EDB83E0AE}" srcOrd="0" destOrd="0" parTransId="{0F7BD786-AA92-4B12-87A5-59948072A1EA}" sibTransId="{ABFC7DC0-9544-435E-877A-72C2867F13A6}"/>
    <dgm:cxn modelId="{D1FF4C5F-A615-480A-9CF9-2474E97D7ED0}" type="presOf" srcId="{69450D9C-C90D-486A-AC73-27FCCEB0C08E}" destId="{7953626E-C83C-43A5-9E2D-9DBAC675906A}" srcOrd="0" destOrd="0" presId="urn:microsoft.com/office/officeart/2005/8/layout/lProcess3"/>
    <dgm:cxn modelId="{562A7F6F-E568-4A5E-8C5C-40661873AE88}" type="presOf" srcId="{D21F9907-0362-4C88-990E-24CF949F601C}" destId="{A9BBCD87-53B0-42A8-93E5-29FC7484CE65}" srcOrd="0" destOrd="0" presId="urn:microsoft.com/office/officeart/2005/8/layout/lProcess3"/>
    <dgm:cxn modelId="{E49ECA75-0D95-4BDC-9170-A16F69ED4ADA}" srcId="{6FA37C3B-7591-424A-B32F-E5D7A59CC03A}" destId="{18E6C9E3-8F9D-440E-820B-16330D252D1E}" srcOrd="1" destOrd="0" parTransId="{BB6AC5B1-FC4F-479D-98E5-8D77ABDB14D9}" sibTransId="{B2A337C4-76F8-403A-9FB5-2D796EB3AA4C}"/>
    <dgm:cxn modelId="{E0A61D77-55AF-41E7-9FEE-A848B57D9CE4}" type="presOf" srcId="{D8663D00-461E-4DB8-A48D-275AEE98CA82}" destId="{9B2C75D4-F161-431B-BE4D-E3C1CD9C598E}" srcOrd="0" destOrd="0" presId="urn:microsoft.com/office/officeart/2005/8/layout/lProcess3"/>
    <dgm:cxn modelId="{E68AB578-9307-4FE5-A5BE-67F95C859BAB}" type="presOf" srcId="{6FA37C3B-7591-424A-B32F-E5D7A59CC03A}" destId="{671E92A4-0F3D-4881-9182-A5A74B850239}" srcOrd="0" destOrd="0" presId="urn:microsoft.com/office/officeart/2005/8/layout/lProcess3"/>
    <dgm:cxn modelId="{5453B579-B89D-455B-A901-0DB140A617A5}" srcId="{69450D9C-C90D-486A-AC73-27FCCEB0C08E}" destId="{769097DD-2BD3-4C9C-853B-052CA14B81D0}" srcOrd="2" destOrd="0" parTransId="{0A6E8A2A-EC2C-435A-82F6-223A8855B44F}" sibTransId="{8C016EB2-EB5E-458F-BE3F-78BB4FD371E0}"/>
    <dgm:cxn modelId="{994EA780-E85D-4758-BC48-76C77F4E7628}" type="presOf" srcId="{AAE2F24E-0661-4ABE-9578-FA6EDB83E0AE}" destId="{8B4DF768-1140-4499-BDAD-C019A51641F5}" srcOrd="0" destOrd="0" presId="urn:microsoft.com/office/officeart/2005/8/layout/lProcess3"/>
    <dgm:cxn modelId="{AF03D096-5410-42C0-8434-A856824ACF7D}" srcId="{BBAAA542-7776-4885-8EE0-A6F29513BA35}" destId="{548A7A88-BE28-49F6-BD10-8F5C3552C34D}" srcOrd="1" destOrd="0" parTransId="{781AB695-31AE-4342-B609-C42E673314C8}" sibTransId="{2BE79165-E21F-466E-9FE2-671CD9124E34}"/>
    <dgm:cxn modelId="{00E502A2-64AE-4D7E-A948-429CE4A8A6C6}" srcId="{BBAAA542-7776-4885-8EE0-A6F29513BA35}" destId="{AE3BE98E-BE00-424A-A4D0-7AB123FAEC2C}" srcOrd="2" destOrd="0" parTransId="{68399346-2F68-4A1E-920E-D668A18CD06B}" sibTransId="{5509B6B6-4FD3-4A42-A480-AA41366CAD2D}"/>
    <dgm:cxn modelId="{F08A08A2-1F53-4C9A-B958-54FAC4BD0D39}" srcId="{6FA37C3B-7591-424A-B32F-E5D7A59CC03A}" destId="{AEAAA1C3-DE4F-4717-A5DA-F75AD96531FC}" srcOrd="2" destOrd="0" parTransId="{B67A20C8-4987-4ACB-9F20-AECA5A2B2C42}" sibTransId="{1F07748D-A897-409A-AB22-CF7D21D0F8DE}"/>
    <dgm:cxn modelId="{F2CCB9BC-A625-4B57-967A-F3E89F67A205}" type="presOf" srcId="{BBAAA542-7776-4885-8EE0-A6F29513BA35}" destId="{7BA0CA12-D48C-4AF4-A357-38CBD9D9B146}" srcOrd="0" destOrd="0" presId="urn:microsoft.com/office/officeart/2005/8/layout/lProcess3"/>
    <dgm:cxn modelId="{7BE190BF-3C03-4A2C-B00F-34485B1BEC6E}" srcId="{BBAAA542-7776-4885-8EE0-A6F29513BA35}" destId="{3AF2885C-B5A1-4048-9CDF-2C1A537B652B}" srcOrd="0" destOrd="0" parTransId="{B6DFEBA5-C9B0-4938-A47C-4DA4CABF0D7F}" sibTransId="{C3B5BDCE-A140-4F3E-8BE8-F129ADDA1720}"/>
    <dgm:cxn modelId="{FB58E4E3-0CFA-4BFF-80D2-A246B5AAD1DD}" type="presOf" srcId="{3AF2885C-B5A1-4048-9CDF-2C1A537B652B}" destId="{CCF4EA5C-234A-4D4F-B402-24F9745942F3}" srcOrd="0" destOrd="0" presId="urn:microsoft.com/office/officeart/2005/8/layout/lProcess3"/>
    <dgm:cxn modelId="{DCA74CF2-4986-4CEA-8C07-1C5A0C734D8E}" type="presOf" srcId="{AE3BE98E-BE00-424A-A4D0-7AB123FAEC2C}" destId="{1F66C40D-25B9-4148-BAA5-F7B42D3B501A}" srcOrd="0" destOrd="0" presId="urn:microsoft.com/office/officeart/2005/8/layout/lProcess3"/>
    <dgm:cxn modelId="{D5FEB3F4-8630-44C7-80E3-E378455FD961}" type="presOf" srcId="{18E6C9E3-8F9D-440E-820B-16330D252D1E}" destId="{B34F54BA-16DC-4DF2-8642-AFC835704422}" srcOrd="0" destOrd="0" presId="urn:microsoft.com/office/officeart/2005/8/layout/lProcess3"/>
    <dgm:cxn modelId="{75F525F9-EFBE-485C-A6EF-E613D7FFA95B}" type="presOf" srcId="{1E64E778-2D90-49CA-8B8D-A9A36BB0F158}" destId="{59493FAB-3C4E-4E79-8952-805C81A7D1B1}" srcOrd="0" destOrd="0" presId="urn:microsoft.com/office/officeart/2005/8/layout/lProcess3"/>
    <dgm:cxn modelId="{5B9247FA-3CF2-4144-B348-E1F2DE6512AA}" srcId="{69450D9C-C90D-486A-AC73-27FCCEB0C08E}" destId="{BBAAA542-7776-4885-8EE0-A6F29513BA35}" srcOrd="1" destOrd="0" parTransId="{E6DE3852-FB8C-49FF-9BBA-DD72A2616FD6}" sibTransId="{29ECBA5B-8F0A-4A1E-B446-EB17B9B022F7}"/>
    <dgm:cxn modelId="{198AA0FD-C363-4728-9BA6-63645BF81CFE}" srcId="{69450D9C-C90D-486A-AC73-27FCCEB0C08E}" destId="{6FA37C3B-7591-424A-B32F-E5D7A59CC03A}" srcOrd="0" destOrd="0" parTransId="{51450336-F671-48F7-8452-96D53D23DE07}" sibTransId="{6CB7D908-B544-4D3F-874E-C24EAB93C91C}"/>
    <dgm:cxn modelId="{AC90F386-E0EF-472A-9C58-9E0A9697F8CE}" type="presParOf" srcId="{7953626E-C83C-43A5-9E2D-9DBAC675906A}" destId="{F9A3D4E3-445C-4D10-AD61-A09B69E0262E}" srcOrd="0" destOrd="0" presId="urn:microsoft.com/office/officeart/2005/8/layout/lProcess3"/>
    <dgm:cxn modelId="{ECA16131-45F3-42DE-BA2F-FC917D315657}" type="presParOf" srcId="{F9A3D4E3-445C-4D10-AD61-A09B69E0262E}" destId="{671E92A4-0F3D-4881-9182-A5A74B850239}" srcOrd="0" destOrd="0" presId="urn:microsoft.com/office/officeart/2005/8/layout/lProcess3"/>
    <dgm:cxn modelId="{54978055-30CC-49A8-82D6-2F02C790C4D3}" type="presParOf" srcId="{F9A3D4E3-445C-4D10-AD61-A09B69E0262E}" destId="{4AE90F38-0472-4449-B712-4596C8D56700}" srcOrd="1" destOrd="0" presId="urn:microsoft.com/office/officeart/2005/8/layout/lProcess3"/>
    <dgm:cxn modelId="{488342E5-B75A-4300-8319-9930E02301B8}" type="presParOf" srcId="{F9A3D4E3-445C-4D10-AD61-A09B69E0262E}" destId="{59493FAB-3C4E-4E79-8952-805C81A7D1B1}" srcOrd="2" destOrd="0" presId="urn:microsoft.com/office/officeart/2005/8/layout/lProcess3"/>
    <dgm:cxn modelId="{58E9CF5F-6824-4D53-9D67-4A10CBB0AA27}" type="presParOf" srcId="{F9A3D4E3-445C-4D10-AD61-A09B69E0262E}" destId="{180B07D1-492E-4498-B065-5F6897F32020}" srcOrd="3" destOrd="0" presId="urn:microsoft.com/office/officeart/2005/8/layout/lProcess3"/>
    <dgm:cxn modelId="{3478DCA1-358D-4570-A793-DBC3766665FD}" type="presParOf" srcId="{F9A3D4E3-445C-4D10-AD61-A09B69E0262E}" destId="{B34F54BA-16DC-4DF2-8642-AFC835704422}" srcOrd="4" destOrd="0" presId="urn:microsoft.com/office/officeart/2005/8/layout/lProcess3"/>
    <dgm:cxn modelId="{99A0C70C-28E0-45EF-9ED2-F9581E554EB3}" type="presParOf" srcId="{F9A3D4E3-445C-4D10-AD61-A09B69E0262E}" destId="{57718B0C-4820-4776-9B58-F147850A8BC0}" srcOrd="5" destOrd="0" presId="urn:microsoft.com/office/officeart/2005/8/layout/lProcess3"/>
    <dgm:cxn modelId="{47CB5DB4-DAC4-44F8-B3B6-F2BA497A1FC0}" type="presParOf" srcId="{F9A3D4E3-445C-4D10-AD61-A09B69E0262E}" destId="{AF29EBC2-85CA-442F-9653-E3FDEE972082}" srcOrd="6" destOrd="0" presId="urn:microsoft.com/office/officeart/2005/8/layout/lProcess3"/>
    <dgm:cxn modelId="{43DEB46D-A922-4863-85C6-6CFA6765AA1E}" type="presParOf" srcId="{7953626E-C83C-43A5-9E2D-9DBAC675906A}" destId="{4B107A9C-DB4F-4348-9135-973E653DF2C0}" srcOrd="1" destOrd="0" presId="urn:microsoft.com/office/officeart/2005/8/layout/lProcess3"/>
    <dgm:cxn modelId="{B8E5FEBF-EB5F-49C6-BAB2-6B0B574C238B}" type="presParOf" srcId="{7953626E-C83C-43A5-9E2D-9DBAC675906A}" destId="{BF1E62CC-BD4F-4320-B175-A1CF2AF8BCBB}" srcOrd="2" destOrd="0" presId="urn:microsoft.com/office/officeart/2005/8/layout/lProcess3"/>
    <dgm:cxn modelId="{5BDD8D43-89C8-4F33-AE91-23F4088CC471}" type="presParOf" srcId="{BF1E62CC-BD4F-4320-B175-A1CF2AF8BCBB}" destId="{7BA0CA12-D48C-4AF4-A357-38CBD9D9B146}" srcOrd="0" destOrd="0" presId="urn:microsoft.com/office/officeart/2005/8/layout/lProcess3"/>
    <dgm:cxn modelId="{A1DCB79B-5C47-4268-A892-8FE1E51AEBE1}" type="presParOf" srcId="{BF1E62CC-BD4F-4320-B175-A1CF2AF8BCBB}" destId="{EB1FD1C6-B5DB-438E-9984-A634DC4BCB66}" srcOrd="1" destOrd="0" presId="urn:microsoft.com/office/officeart/2005/8/layout/lProcess3"/>
    <dgm:cxn modelId="{94EB0819-FCC1-42EA-96A0-B04EE651015B}" type="presParOf" srcId="{BF1E62CC-BD4F-4320-B175-A1CF2AF8BCBB}" destId="{CCF4EA5C-234A-4D4F-B402-24F9745942F3}" srcOrd="2" destOrd="0" presId="urn:microsoft.com/office/officeart/2005/8/layout/lProcess3"/>
    <dgm:cxn modelId="{5C01B8FD-DF2E-4048-B366-AB2395372BFD}" type="presParOf" srcId="{BF1E62CC-BD4F-4320-B175-A1CF2AF8BCBB}" destId="{3C52CC42-6E7F-45BC-97D0-68D292AD1A48}" srcOrd="3" destOrd="0" presId="urn:microsoft.com/office/officeart/2005/8/layout/lProcess3"/>
    <dgm:cxn modelId="{12C03A9E-3B65-4074-BBEB-BCF3151D610A}" type="presParOf" srcId="{BF1E62CC-BD4F-4320-B175-A1CF2AF8BCBB}" destId="{FEA660EC-2132-46DC-87F0-F3E4BBB92786}" srcOrd="4" destOrd="0" presId="urn:microsoft.com/office/officeart/2005/8/layout/lProcess3"/>
    <dgm:cxn modelId="{F337B74C-EC62-4082-8A7F-2797279B764F}" type="presParOf" srcId="{BF1E62CC-BD4F-4320-B175-A1CF2AF8BCBB}" destId="{ED4A3FDB-B42B-4556-BE35-FD72A6260FE3}" srcOrd="5" destOrd="0" presId="urn:microsoft.com/office/officeart/2005/8/layout/lProcess3"/>
    <dgm:cxn modelId="{E59DE559-EFDE-41EA-88EB-6ABAC175F5CD}" type="presParOf" srcId="{BF1E62CC-BD4F-4320-B175-A1CF2AF8BCBB}" destId="{1F66C40D-25B9-4148-BAA5-F7B42D3B501A}" srcOrd="6" destOrd="0" presId="urn:microsoft.com/office/officeart/2005/8/layout/lProcess3"/>
    <dgm:cxn modelId="{92D18BD1-C3E8-4965-B5DF-E5CA9D92E347}" type="presParOf" srcId="{7953626E-C83C-43A5-9E2D-9DBAC675906A}" destId="{BA64C1A6-7DFD-42E6-A381-157102E0615E}" srcOrd="3" destOrd="0" presId="urn:microsoft.com/office/officeart/2005/8/layout/lProcess3"/>
    <dgm:cxn modelId="{2C907FD8-F003-4B39-A940-A4C5F5C873BD}" type="presParOf" srcId="{7953626E-C83C-43A5-9E2D-9DBAC675906A}" destId="{4BA8EFBB-2484-4F7C-B413-4E67FC24313C}" srcOrd="4" destOrd="0" presId="urn:microsoft.com/office/officeart/2005/8/layout/lProcess3"/>
    <dgm:cxn modelId="{EFABBAFC-BDF2-4F96-B64A-CA039046F454}" type="presParOf" srcId="{4BA8EFBB-2484-4F7C-B413-4E67FC24313C}" destId="{9B68B829-3A76-4B95-A3BD-7112A86EFA87}" srcOrd="0" destOrd="0" presId="urn:microsoft.com/office/officeart/2005/8/layout/lProcess3"/>
    <dgm:cxn modelId="{8BA76233-8A54-4A13-A63A-E9EC1FED63DF}" type="presParOf" srcId="{4BA8EFBB-2484-4F7C-B413-4E67FC24313C}" destId="{11B79AA1-6F9F-4B68-BF89-3B794F0D943D}" srcOrd="1" destOrd="0" presId="urn:microsoft.com/office/officeart/2005/8/layout/lProcess3"/>
    <dgm:cxn modelId="{A30BBF69-E62D-4D89-B288-2D8402019283}" type="presParOf" srcId="{4BA8EFBB-2484-4F7C-B413-4E67FC24313C}" destId="{8B4DF768-1140-4499-BDAD-C019A51641F5}" srcOrd="2" destOrd="0" presId="urn:microsoft.com/office/officeart/2005/8/layout/lProcess3"/>
    <dgm:cxn modelId="{EB9E035D-B312-4F7B-8283-6DD7FB569E15}" type="presParOf" srcId="{4BA8EFBB-2484-4F7C-B413-4E67FC24313C}" destId="{FBD2AC7D-78E9-4992-B036-2CFA4AAEEEEB}" srcOrd="3" destOrd="0" presId="urn:microsoft.com/office/officeart/2005/8/layout/lProcess3"/>
    <dgm:cxn modelId="{025E96F8-3F28-48D5-8B6C-967B6A9F70F9}" type="presParOf" srcId="{4BA8EFBB-2484-4F7C-B413-4E67FC24313C}" destId="{A9BBCD87-53B0-42A8-93E5-29FC7484CE65}" srcOrd="4" destOrd="0" presId="urn:microsoft.com/office/officeart/2005/8/layout/lProcess3"/>
    <dgm:cxn modelId="{A55B6729-E347-42BA-B594-B6135D8106A8}" type="presParOf" srcId="{4BA8EFBB-2484-4F7C-B413-4E67FC24313C}" destId="{D0934133-E6CD-4C4E-B81E-AE9F586B0349}" srcOrd="5" destOrd="0" presId="urn:microsoft.com/office/officeart/2005/8/layout/lProcess3"/>
    <dgm:cxn modelId="{FD75A9B6-575D-4A01-8C1D-648C732C7FF4}" type="presParOf" srcId="{4BA8EFBB-2484-4F7C-B413-4E67FC24313C}" destId="{9B2C75D4-F161-431B-BE4D-E3C1CD9C598E}" srcOrd="6" destOrd="0" presId="urn:microsoft.com/office/officeart/2005/8/layout/l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69AD05-FBE3-477B-9A08-DD0C6A1B96EE}">
      <dsp:nvSpPr>
        <dsp:cNvPr id="0" name=""/>
        <dsp:cNvSpPr/>
      </dsp:nvSpPr>
      <dsp:spPr>
        <a:xfrm>
          <a:off x="4747260" y="1208"/>
          <a:ext cx="7120890" cy="958583"/>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171450" lvl="1" indent="-171450" algn="l" defTabSz="711200" rtl="0">
            <a:lnSpc>
              <a:spcPct val="90000"/>
            </a:lnSpc>
            <a:spcBef>
              <a:spcPct val="0"/>
            </a:spcBef>
            <a:spcAft>
              <a:spcPct val="15000"/>
            </a:spcAft>
            <a:buChar char="•"/>
          </a:pPr>
          <a:r>
            <a:rPr lang="en-US" sz="1600" kern="1200" dirty="0"/>
            <a:t>Federal law that prohibits sex discrimination in educational institutions</a:t>
          </a:r>
        </a:p>
      </dsp:txBody>
      <dsp:txXfrm>
        <a:off x="4747260" y="121031"/>
        <a:ext cx="6761421" cy="718937"/>
      </dsp:txXfrm>
    </dsp:sp>
    <dsp:sp modelId="{339487B4-F779-4869-B24C-475173B4A648}">
      <dsp:nvSpPr>
        <dsp:cNvPr id="0" name=""/>
        <dsp:cNvSpPr/>
      </dsp:nvSpPr>
      <dsp:spPr>
        <a:xfrm>
          <a:off x="0" y="1208"/>
          <a:ext cx="4747260" cy="95858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rtl="0">
            <a:lnSpc>
              <a:spcPct val="90000"/>
            </a:lnSpc>
            <a:spcBef>
              <a:spcPct val="0"/>
            </a:spcBef>
            <a:spcAft>
              <a:spcPct val="35000"/>
            </a:spcAft>
            <a:buNone/>
          </a:pPr>
          <a:r>
            <a:rPr lang="en-US" sz="2700" kern="1200" dirty="0"/>
            <a:t>Title IX (1972)</a:t>
          </a:r>
        </a:p>
      </dsp:txBody>
      <dsp:txXfrm>
        <a:off x="46794" y="48002"/>
        <a:ext cx="4653672" cy="864995"/>
      </dsp:txXfrm>
    </dsp:sp>
    <dsp:sp modelId="{B05967F9-626F-48EC-A837-EC943BAA69DD}">
      <dsp:nvSpPr>
        <dsp:cNvPr id="0" name=""/>
        <dsp:cNvSpPr/>
      </dsp:nvSpPr>
      <dsp:spPr>
        <a:xfrm>
          <a:off x="4747260" y="1055649"/>
          <a:ext cx="7120890" cy="958583"/>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171450" lvl="1" indent="-171450" algn="l" defTabSz="711200" rtl="0">
            <a:lnSpc>
              <a:spcPct val="90000"/>
            </a:lnSpc>
            <a:spcBef>
              <a:spcPct val="0"/>
            </a:spcBef>
            <a:spcAft>
              <a:spcPct val="15000"/>
            </a:spcAft>
            <a:buChar char="•"/>
          </a:pPr>
          <a:r>
            <a:rPr lang="en-US" sz="1600" kern="1200" dirty="0"/>
            <a:t>Requires colleges and universities in the United States to disclose information regarding crime on and around campus</a:t>
          </a:r>
        </a:p>
      </dsp:txBody>
      <dsp:txXfrm>
        <a:off x="4747260" y="1175472"/>
        <a:ext cx="6761421" cy="718937"/>
      </dsp:txXfrm>
    </dsp:sp>
    <dsp:sp modelId="{31C48E81-4C47-4632-BEE2-331382C644DA}">
      <dsp:nvSpPr>
        <dsp:cNvPr id="0" name=""/>
        <dsp:cNvSpPr/>
      </dsp:nvSpPr>
      <dsp:spPr>
        <a:xfrm>
          <a:off x="0" y="1055649"/>
          <a:ext cx="4747260" cy="95858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rtl="0">
            <a:lnSpc>
              <a:spcPct val="90000"/>
            </a:lnSpc>
            <a:spcBef>
              <a:spcPct val="0"/>
            </a:spcBef>
            <a:spcAft>
              <a:spcPct val="35000"/>
            </a:spcAft>
            <a:buNone/>
          </a:pPr>
          <a:r>
            <a:rPr lang="en-US" sz="2700" kern="1200" dirty="0"/>
            <a:t>The Jeanne Clery Act (1998)</a:t>
          </a:r>
        </a:p>
      </dsp:txBody>
      <dsp:txXfrm>
        <a:off x="46794" y="1102443"/>
        <a:ext cx="4653672" cy="864995"/>
      </dsp:txXfrm>
    </dsp:sp>
    <dsp:sp modelId="{5D8CAF6F-B044-41B5-990E-20E9E47C4E01}">
      <dsp:nvSpPr>
        <dsp:cNvPr id="0" name=""/>
        <dsp:cNvSpPr/>
      </dsp:nvSpPr>
      <dsp:spPr>
        <a:xfrm>
          <a:off x="4747260" y="2110091"/>
          <a:ext cx="7120890" cy="958583"/>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171450" lvl="1" indent="-171450" algn="l" defTabSz="711200" rtl="0">
            <a:lnSpc>
              <a:spcPct val="90000"/>
            </a:lnSpc>
            <a:spcBef>
              <a:spcPct val="0"/>
            </a:spcBef>
            <a:spcAft>
              <a:spcPct val="15000"/>
            </a:spcAft>
            <a:buChar char="•"/>
          </a:pPr>
          <a:r>
            <a:rPr lang="en-US" sz="1600" kern="1200" dirty="0"/>
            <a:t>The Violence Against Women Act is aimed at improving how colleges address sexual violence; imposes obligations to revise policies and practices</a:t>
          </a:r>
        </a:p>
      </dsp:txBody>
      <dsp:txXfrm>
        <a:off x="4747260" y="2229914"/>
        <a:ext cx="6761421" cy="718937"/>
      </dsp:txXfrm>
    </dsp:sp>
    <dsp:sp modelId="{C3E76948-06A2-4177-85EF-3BA93AECBD2A}">
      <dsp:nvSpPr>
        <dsp:cNvPr id="0" name=""/>
        <dsp:cNvSpPr/>
      </dsp:nvSpPr>
      <dsp:spPr>
        <a:xfrm>
          <a:off x="0" y="2110091"/>
          <a:ext cx="4747260" cy="95858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rtl="0">
            <a:lnSpc>
              <a:spcPct val="90000"/>
            </a:lnSpc>
            <a:spcBef>
              <a:spcPct val="0"/>
            </a:spcBef>
            <a:spcAft>
              <a:spcPct val="35000"/>
            </a:spcAft>
            <a:buNone/>
          </a:pPr>
          <a:r>
            <a:rPr lang="en-US" sz="2700" kern="1200" dirty="0"/>
            <a:t>VAWA (2013) - Violence Against Women Act</a:t>
          </a:r>
        </a:p>
      </dsp:txBody>
      <dsp:txXfrm>
        <a:off x="46794" y="2156885"/>
        <a:ext cx="4653672" cy="864995"/>
      </dsp:txXfrm>
    </dsp:sp>
    <dsp:sp modelId="{094640FA-7DCA-4971-BF05-41FAAFFDC87A}">
      <dsp:nvSpPr>
        <dsp:cNvPr id="0" name=""/>
        <dsp:cNvSpPr/>
      </dsp:nvSpPr>
      <dsp:spPr>
        <a:xfrm>
          <a:off x="4747260" y="3164533"/>
          <a:ext cx="7120890" cy="958583"/>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marL="171450" lvl="1" indent="-171450" algn="l" defTabSz="711200" rtl="0">
            <a:lnSpc>
              <a:spcPct val="90000"/>
            </a:lnSpc>
            <a:spcBef>
              <a:spcPct val="0"/>
            </a:spcBef>
            <a:spcAft>
              <a:spcPct val="15000"/>
            </a:spcAft>
            <a:buChar char="•"/>
          </a:pPr>
          <a:r>
            <a:rPr lang="en-US" sz="1600" kern="1200" dirty="0"/>
            <a:t>Part of the VAWA amendments, made changes to the Jeanne Clery Act; requires colleges to report additional sexually violent crimes</a:t>
          </a:r>
        </a:p>
      </dsp:txBody>
      <dsp:txXfrm>
        <a:off x="4747260" y="3284356"/>
        <a:ext cx="6761421" cy="718937"/>
      </dsp:txXfrm>
    </dsp:sp>
    <dsp:sp modelId="{2F302291-EBED-497F-9628-ACA6F3FA2FE1}">
      <dsp:nvSpPr>
        <dsp:cNvPr id="0" name=""/>
        <dsp:cNvSpPr/>
      </dsp:nvSpPr>
      <dsp:spPr>
        <a:xfrm>
          <a:off x="0" y="3164533"/>
          <a:ext cx="4747260" cy="95858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rtl="0">
            <a:lnSpc>
              <a:spcPct val="90000"/>
            </a:lnSpc>
            <a:spcBef>
              <a:spcPct val="0"/>
            </a:spcBef>
            <a:spcAft>
              <a:spcPct val="35000"/>
            </a:spcAft>
            <a:buNone/>
          </a:pPr>
          <a:r>
            <a:rPr lang="en-US" sz="2700" kern="1200" dirty="0"/>
            <a:t>SaVE Act (2014) - Campus Sexual Violence Elimination Act</a:t>
          </a:r>
        </a:p>
      </dsp:txBody>
      <dsp:txXfrm>
        <a:off x="46794" y="3211327"/>
        <a:ext cx="4653672" cy="86499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1E92A4-0F3D-4881-9182-A5A74B850239}">
      <dsp:nvSpPr>
        <dsp:cNvPr id="0" name=""/>
        <dsp:cNvSpPr/>
      </dsp:nvSpPr>
      <dsp:spPr>
        <a:xfrm>
          <a:off x="932348" y="1659"/>
          <a:ext cx="3024852" cy="1209941"/>
        </a:xfrm>
        <a:prstGeom prst="chevron">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13970" rIns="0" bIns="13970" numCol="1" spcCol="1270" anchor="ctr" anchorCtr="0">
          <a:noAutofit/>
        </a:bodyPr>
        <a:lstStyle/>
        <a:p>
          <a:pPr marL="0" lvl="0" indent="0" algn="ctr" defTabSz="977900">
            <a:lnSpc>
              <a:spcPct val="90000"/>
            </a:lnSpc>
            <a:spcBef>
              <a:spcPct val="0"/>
            </a:spcBef>
            <a:spcAft>
              <a:spcPct val="35000"/>
            </a:spcAft>
            <a:buNone/>
          </a:pPr>
          <a:r>
            <a:rPr lang="en-US" sz="2200" b="1" kern="1200" dirty="0"/>
            <a:t>Investigation=</a:t>
          </a:r>
        </a:p>
      </dsp:txBody>
      <dsp:txXfrm>
        <a:off x="1537319" y="1659"/>
        <a:ext cx="1814911" cy="1209941"/>
      </dsp:txXfrm>
    </dsp:sp>
    <dsp:sp modelId="{59493FAB-3C4E-4E79-8952-805C81A7D1B1}">
      <dsp:nvSpPr>
        <dsp:cNvPr id="0" name=""/>
        <dsp:cNvSpPr/>
      </dsp:nvSpPr>
      <dsp:spPr>
        <a:xfrm>
          <a:off x="3563969" y="104504"/>
          <a:ext cx="2510627" cy="1004251"/>
        </a:xfrm>
        <a:prstGeom prst="chevron">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marL="0" lvl="0" indent="0" algn="ctr" defTabSz="755650">
            <a:lnSpc>
              <a:spcPct val="90000"/>
            </a:lnSpc>
            <a:spcBef>
              <a:spcPct val="0"/>
            </a:spcBef>
            <a:spcAft>
              <a:spcPct val="35000"/>
            </a:spcAft>
            <a:buNone/>
          </a:pPr>
          <a:r>
            <a:rPr lang="en-US" sz="1700" kern="1200" dirty="0"/>
            <a:t>Thorough</a:t>
          </a:r>
        </a:p>
      </dsp:txBody>
      <dsp:txXfrm>
        <a:off x="4066095" y="104504"/>
        <a:ext cx="1506376" cy="1004251"/>
      </dsp:txXfrm>
    </dsp:sp>
    <dsp:sp modelId="{B34F54BA-16DC-4DF2-8642-AFC835704422}">
      <dsp:nvSpPr>
        <dsp:cNvPr id="0" name=""/>
        <dsp:cNvSpPr/>
      </dsp:nvSpPr>
      <dsp:spPr>
        <a:xfrm>
          <a:off x="5723109" y="104504"/>
          <a:ext cx="2510627" cy="1004251"/>
        </a:xfrm>
        <a:prstGeom prst="chevron">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marL="0" lvl="0" indent="0" algn="ctr" defTabSz="755650">
            <a:lnSpc>
              <a:spcPct val="90000"/>
            </a:lnSpc>
            <a:spcBef>
              <a:spcPct val="0"/>
            </a:spcBef>
            <a:spcAft>
              <a:spcPct val="35000"/>
            </a:spcAft>
            <a:buNone/>
          </a:pPr>
          <a:r>
            <a:rPr lang="en-US" sz="1700" kern="1200" dirty="0"/>
            <a:t>Reliable</a:t>
          </a:r>
        </a:p>
      </dsp:txBody>
      <dsp:txXfrm>
        <a:off x="6225235" y="104504"/>
        <a:ext cx="1506376" cy="1004251"/>
      </dsp:txXfrm>
    </dsp:sp>
    <dsp:sp modelId="{AF29EBC2-85CA-442F-9653-E3FDEE972082}">
      <dsp:nvSpPr>
        <dsp:cNvPr id="0" name=""/>
        <dsp:cNvSpPr/>
      </dsp:nvSpPr>
      <dsp:spPr>
        <a:xfrm>
          <a:off x="7882249" y="104504"/>
          <a:ext cx="2510627" cy="1004251"/>
        </a:xfrm>
        <a:prstGeom prst="chevron">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marL="0" lvl="0" indent="0" algn="ctr" defTabSz="755650">
            <a:lnSpc>
              <a:spcPct val="90000"/>
            </a:lnSpc>
            <a:spcBef>
              <a:spcPct val="0"/>
            </a:spcBef>
            <a:spcAft>
              <a:spcPct val="35000"/>
            </a:spcAft>
            <a:buNone/>
          </a:pPr>
          <a:r>
            <a:rPr lang="en-US" sz="1700" kern="1200" dirty="0"/>
            <a:t>Impartial</a:t>
          </a:r>
        </a:p>
      </dsp:txBody>
      <dsp:txXfrm>
        <a:off x="8384375" y="104504"/>
        <a:ext cx="1506376" cy="1004251"/>
      </dsp:txXfrm>
    </dsp:sp>
    <dsp:sp modelId="{7BA0CA12-D48C-4AF4-A357-38CBD9D9B146}">
      <dsp:nvSpPr>
        <dsp:cNvPr id="0" name=""/>
        <dsp:cNvSpPr/>
      </dsp:nvSpPr>
      <dsp:spPr>
        <a:xfrm>
          <a:off x="932348" y="1380991"/>
          <a:ext cx="3024852" cy="1209941"/>
        </a:xfrm>
        <a:prstGeom prst="chevron">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13970" rIns="0" bIns="13970" numCol="1" spcCol="1270" anchor="ctr" anchorCtr="0">
          <a:noAutofit/>
        </a:bodyPr>
        <a:lstStyle/>
        <a:p>
          <a:pPr marL="0" lvl="0" indent="0" algn="ctr" defTabSz="977900">
            <a:lnSpc>
              <a:spcPct val="90000"/>
            </a:lnSpc>
            <a:spcBef>
              <a:spcPct val="0"/>
            </a:spcBef>
            <a:spcAft>
              <a:spcPct val="35000"/>
            </a:spcAft>
            <a:buNone/>
          </a:pPr>
          <a:r>
            <a:rPr lang="en-US" sz="2200" b="1" kern="1200" dirty="0"/>
            <a:t>Process=</a:t>
          </a:r>
        </a:p>
      </dsp:txBody>
      <dsp:txXfrm>
        <a:off x="1537319" y="1380991"/>
        <a:ext cx="1814911" cy="1209941"/>
      </dsp:txXfrm>
    </dsp:sp>
    <dsp:sp modelId="{CCF4EA5C-234A-4D4F-B402-24F9745942F3}">
      <dsp:nvSpPr>
        <dsp:cNvPr id="0" name=""/>
        <dsp:cNvSpPr/>
      </dsp:nvSpPr>
      <dsp:spPr>
        <a:xfrm>
          <a:off x="3563969" y="1483836"/>
          <a:ext cx="2510627" cy="1004251"/>
        </a:xfrm>
        <a:prstGeom prst="chevron">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marL="0" lvl="0" indent="0" algn="ctr" defTabSz="755650">
            <a:lnSpc>
              <a:spcPct val="90000"/>
            </a:lnSpc>
            <a:spcBef>
              <a:spcPct val="0"/>
            </a:spcBef>
            <a:spcAft>
              <a:spcPct val="35000"/>
            </a:spcAft>
            <a:buNone/>
          </a:pPr>
          <a:r>
            <a:rPr lang="en-US" sz="1700" kern="1200" dirty="0"/>
            <a:t>Prompt</a:t>
          </a:r>
        </a:p>
      </dsp:txBody>
      <dsp:txXfrm>
        <a:off x="4066095" y="1483836"/>
        <a:ext cx="1506376" cy="1004251"/>
      </dsp:txXfrm>
    </dsp:sp>
    <dsp:sp modelId="{FEA660EC-2132-46DC-87F0-F3E4BBB92786}">
      <dsp:nvSpPr>
        <dsp:cNvPr id="0" name=""/>
        <dsp:cNvSpPr/>
      </dsp:nvSpPr>
      <dsp:spPr>
        <a:xfrm>
          <a:off x="5723109" y="1483836"/>
          <a:ext cx="2510627" cy="1004251"/>
        </a:xfrm>
        <a:prstGeom prst="chevron">
          <a:avLst/>
        </a:prstGeom>
        <a:solidFill>
          <a:schemeClr val="accent6">
            <a:tint val="40000"/>
            <a:alpha val="90000"/>
            <a:hueOff val="0"/>
            <a:satOff val="0"/>
            <a:lumOff val="0"/>
            <a:alphaOff val="0"/>
          </a:schemeClr>
        </a:solidFill>
        <a:ln w="12700" cap="flat" cmpd="sng" algn="ctr">
          <a:solidFill>
            <a:schemeClr val="accent6">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marL="0" lvl="0" indent="0" algn="ctr" defTabSz="755650">
            <a:lnSpc>
              <a:spcPct val="90000"/>
            </a:lnSpc>
            <a:spcBef>
              <a:spcPct val="0"/>
            </a:spcBef>
            <a:spcAft>
              <a:spcPct val="35000"/>
            </a:spcAft>
            <a:buNone/>
          </a:pPr>
          <a:r>
            <a:rPr lang="en-US" sz="1700" kern="1200" dirty="0"/>
            <a:t>Effective</a:t>
          </a:r>
        </a:p>
      </dsp:txBody>
      <dsp:txXfrm>
        <a:off x="6225235" y="1483836"/>
        <a:ext cx="1506376" cy="1004251"/>
      </dsp:txXfrm>
    </dsp:sp>
    <dsp:sp modelId="{1F66C40D-25B9-4148-BAA5-F7B42D3B501A}">
      <dsp:nvSpPr>
        <dsp:cNvPr id="0" name=""/>
        <dsp:cNvSpPr/>
      </dsp:nvSpPr>
      <dsp:spPr>
        <a:xfrm>
          <a:off x="7882249" y="1483836"/>
          <a:ext cx="2510627" cy="1004251"/>
        </a:xfrm>
        <a:prstGeom prst="chevron">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marL="0" lvl="0" indent="0" algn="ctr" defTabSz="755650">
            <a:lnSpc>
              <a:spcPct val="90000"/>
            </a:lnSpc>
            <a:spcBef>
              <a:spcPct val="0"/>
            </a:spcBef>
            <a:spcAft>
              <a:spcPct val="35000"/>
            </a:spcAft>
            <a:buNone/>
          </a:pPr>
          <a:r>
            <a:rPr lang="en-US" sz="1700" kern="1200" dirty="0"/>
            <a:t>Equitable</a:t>
          </a:r>
        </a:p>
      </dsp:txBody>
      <dsp:txXfrm>
        <a:off x="8384375" y="1483836"/>
        <a:ext cx="1506376" cy="1004251"/>
      </dsp:txXfrm>
    </dsp:sp>
    <dsp:sp modelId="{9B68B829-3A76-4B95-A3BD-7112A86EFA87}">
      <dsp:nvSpPr>
        <dsp:cNvPr id="0" name=""/>
        <dsp:cNvSpPr/>
      </dsp:nvSpPr>
      <dsp:spPr>
        <a:xfrm>
          <a:off x="932348" y="2760324"/>
          <a:ext cx="3024852" cy="1209941"/>
        </a:xfrm>
        <a:prstGeom prst="chevron">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13970" rIns="0" bIns="13970" numCol="1" spcCol="1270" anchor="ctr" anchorCtr="0">
          <a:noAutofit/>
        </a:bodyPr>
        <a:lstStyle/>
        <a:p>
          <a:pPr marL="0" lvl="0" indent="0" algn="ctr" defTabSz="977900">
            <a:lnSpc>
              <a:spcPct val="90000"/>
            </a:lnSpc>
            <a:spcBef>
              <a:spcPct val="0"/>
            </a:spcBef>
            <a:spcAft>
              <a:spcPct val="35000"/>
            </a:spcAft>
            <a:buNone/>
          </a:pPr>
          <a:r>
            <a:rPr lang="en-US" sz="2200" b="1" kern="1200" dirty="0"/>
            <a:t>Remedies=</a:t>
          </a:r>
        </a:p>
      </dsp:txBody>
      <dsp:txXfrm>
        <a:off x="1537319" y="2760324"/>
        <a:ext cx="1814911" cy="1209941"/>
      </dsp:txXfrm>
    </dsp:sp>
    <dsp:sp modelId="{8B4DF768-1140-4499-BDAD-C019A51641F5}">
      <dsp:nvSpPr>
        <dsp:cNvPr id="0" name=""/>
        <dsp:cNvSpPr/>
      </dsp:nvSpPr>
      <dsp:spPr>
        <a:xfrm>
          <a:off x="3563969" y="2863169"/>
          <a:ext cx="2510627" cy="1004251"/>
        </a:xfrm>
        <a:prstGeom prst="chevron">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marL="0" lvl="0" indent="0" algn="ctr" defTabSz="755650">
            <a:lnSpc>
              <a:spcPct val="90000"/>
            </a:lnSpc>
            <a:spcBef>
              <a:spcPct val="0"/>
            </a:spcBef>
            <a:spcAft>
              <a:spcPct val="35000"/>
            </a:spcAft>
            <a:buNone/>
          </a:pPr>
          <a:r>
            <a:rPr lang="en-US" sz="1700" kern="1200" dirty="0"/>
            <a:t>END Discrimination</a:t>
          </a:r>
        </a:p>
      </dsp:txBody>
      <dsp:txXfrm>
        <a:off x="4066095" y="2863169"/>
        <a:ext cx="1506376" cy="1004251"/>
      </dsp:txXfrm>
    </dsp:sp>
    <dsp:sp modelId="{A9BBCD87-53B0-42A8-93E5-29FC7484CE65}">
      <dsp:nvSpPr>
        <dsp:cNvPr id="0" name=""/>
        <dsp:cNvSpPr/>
      </dsp:nvSpPr>
      <dsp:spPr>
        <a:xfrm>
          <a:off x="5723109" y="2863169"/>
          <a:ext cx="2510627" cy="1004251"/>
        </a:xfrm>
        <a:prstGeom prst="chevron">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marL="0" lvl="0" indent="0" algn="ctr" defTabSz="755650">
            <a:lnSpc>
              <a:spcPct val="90000"/>
            </a:lnSpc>
            <a:spcBef>
              <a:spcPct val="0"/>
            </a:spcBef>
            <a:spcAft>
              <a:spcPct val="35000"/>
            </a:spcAft>
            <a:buNone/>
          </a:pPr>
          <a:r>
            <a:rPr lang="en-US" sz="1700" kern="1200" dirty="0"/>
            <a:t>Prevent recurrence</a:t>
          </a:r>
        </a:p>
      </dsp:txBody>
      <dsp:txXfrm>
        <a:off x="6225235" y="2863169"/>
        <a:ext cx="1506376" cy="1004251"/>
      </dsp:txXfrm>
    </dsp:sp>
    <dsp:sp modelId="{9B2C75D4-F161-431B-BE4D-E3C1CD9C598E}">
      <dsp:nvSpPr>
        <dsp:cNvPr id="0" name=""/>
        <dsp:cNvSpPr/>
      </dsp:nvSpPr>
      <dsp:spPr>
        <a:xfrm>
          <a:off x="7882249" y="2863169"/>
          <a:ext cx="2510627" cy="1004251"/>
        </a:xfrm>
        <a:prstGeom prst="chevron">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marL="0" lvl="0" indent="0" algn="ctr" defTabSz="755650">
            <a:lnSpc>
              <a:spcPct val="90000"/>
            </a:lnSpc>
            <a:spcBef>
              <a:spcPct val="0"/>
            </a:spcBef>
            <a:spcAft>
              <a:spcPct val="35000"/>
            </a:spcAft>
            <a:buNone/>
          </a:pPr>
          <a:r>
            <a:rPr lang="en-US" sz="1700" kern="1200" dirty="0"/>
            <a:t>Remedy effects upon reporting party &amp; community</a:t>
          </a:r>
        </a:p>
      </dsp:txBody>
      <dsp:txXfrm>
        <a:off x="8384375" y="2863169"/>
        <a:ext cx="1506376" cy="1004251"/>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A471763-E041-4FCE-8A5B-743D24ED7CC4}" type="datetimeFigureOut">
              <a:rPr lang="en-US" smtClean="0"/>
              <a:t>8/22/2023</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1853880-D0A6-4DA2-8E48-E47BE1F0A876}" type="slidenum">
              <a:rPr lang="en-US" smtClean="0"/>
              <a:t>‹#›</a:t>
            </a:fld>
            <a:endParaRPr lang="en-US" dirty="0"/>
          </a:p>
        </p:txBody>
      </p:sp>
    </p:spTree>
    <p:extLst>
      <p:ext uri="{BB962C8B-B14F-4D97-AF65-F5344CB8AC3E}">
        <p14:creationId xmlns:p14="http://schemas.microsoft.com/office/powerpoint/2010/main" val="40958034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0C3CA3-E9A5-4C1B-B4A2-DCF0F04187F0}" type="datetimeFigureOut">
              <a:rPr lang="en-US" smtClean="0"/>
              <a:t>8/22/2023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2EE4F2-53B0-402A-8D3E-50362112EA19}" type="slidenum">
              <a:rPr lang="en-US" smtClean="0"/>
              <a:t>‹#›</a:t>
            </a:fld>
            <a:endParaRPr lang="en-US" dirty="0"/>
          </a:p>
        </p:txBody>
      </p:sp>
    </p:spTree>
    <p:extLst>
      <p:ext uri="{BB962C8B-B14F-4D97-AF65-F5344CB8AC3E}">
        <p14:creationId xmlns:p14="http://schemas.microsoft.com/office/powerpoint/2010/main" val="4069237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2EE4F2-53B0-402A-8D3E-50362112EA19}" type="slidenum">
              <a:rPr lang="en-US" smtClean="0"/>
              <a:t>7</a:t>
            </a:fld>
            <a:endParaRPr lang="en-US" dirty="0"/>
          </a:p>
        </p:txBody>
      </p:sp>
    </p:spTree>
    <p:extLst>
      <p:ext uri="{BB962C8B-B14F-4D97-AF65-F5344CB8AC3E}">
        <p14:creationId xmlns:p14="http://schemas.microsoft.com/office/powerpoint/2010/main" val="6087661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82EE4F2-53B0-402A-8D3E-50362112EA1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781356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2EE4F2-53B0-402A-8D3E-50362112EA19}" type="slidenum">
              <a:rPr lang="en-US" smtClean="0"/>
              <a:t>8</a:t>
            </a:fld>
            <a:endParaRPr lang="en-US" dirty="0"/>
          </a:p>
        </p:txBody>
      </p:sp>
    </p:spTree>
    <p:extLst>
      <p:ext uri="{BB962C8B-B14F-4D97-AF65-F5344CB8AC3E}">
        <p14:creationId xmlns:p14="http://schemas.microsoft.com/office/powerpoint/2010/main" val="3527851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2EE4F2-53B0-402A-8D3E-50362112EA19}" type="slidenum">
              <a:rPr lang="en-US" smtClean="0"/>
              <a:t>10</a:t>
            </a:fld>
            <a:endParaRPr lang="en-US" dirty="0"/>
          </a:p>
        </p:txBody>
      </p:sp>
    </p:spTree>
    <p:extLst>
      <p:ext uri="{BB962C8B-B14F-4D97-AF65-F5344CB8AC3E}">
        <p14:creationId xmlns:p14="http://schemas.microsoft.com/office/powerpoint/2010/main" val="19054762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2EE4F2-53B0-402A-8D3E-50362112EA19}" type="slidenum">
              <a:rPr lang="en-US" smtClean="0"/>
              <a:t>11</a:t>
            </a:fld>
            <a:endParaRPr lang="en-US" dirty="0"/>
          </a:p>
        </p:txBody>
      </p:sp>
    </p:spTree>
    <p:extLst>
      <p:ext uri="{BB962C8B-B14F-4D97-AF65-F5344CB8AC3E}">
        <p14:creationId xmlns:p14="http://schemas.microsoft.com/office/powerpoint/2010/main" val="40031153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Complete Title</a:t>
            </a:r>
            <a:r>
              <a:rPr lang="en-US" baseline="0" dirty="0"/>
              <a:t> IX Process is located in the Student Handbook starting on page 68.</a:t>
            </a:r>
            <a:endParaRPr lang="en-US" dirty="0"/>
          </a:p>
        </p:txBody>
      </p:sp>
      <p:sp>
        <p:nvSpPr>
          <p:cNvPr id="4" name="Slide Number Placeholder 3"/>
          <p:cNvSpPr>
            <a:spLocks noGrp="1"/>
          </p:cNvSpPr>
          <p:nvPr>
            <p:ph type="sldNum" sz="quarter" idx="10"/>
          </p:nvPr>
        </p:nvSpPr>
        <p:spPr/>
        <p:txBody>
          <a:bodyPr/>
          <a:lstStyle/>
          <a:p>
            <a:fld id="{282EE4F2-53B0-402A-8D3E-50362112EA19}" type="slidenum">
              <a:rPr lang="en-US" smtClean="0"/>
              <a:t>12</a:t>
            </a:fld>
            <a:endParaRPr lang="en-US" dirty="0"/>
          </a:p>
        </p:txBody>
      </p:sp>
    </p:spTree>
    <p:extLst>
      <p:ext uri="{BB962C8B-B14F-4D97-AF65-F5344CB8AC3E}">
        <p14:creationId xmlns:p14="http://schemas.microsoft.com/office/powerpoint/2010/main" val="23101560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2EE4F2-53B0-402A-8D3E-50362112EA19}" type="slidenum">
              <a:rPr lang="en-US" smtClean="0"/>
              <a:t>13</a:t>
            </a:fld>
            <a:endParaRPr lang="en-US" dirty="0"/>
          </a:p>
        </p:txBody>
      </p:sp>
    </p:spTree>
    <p:extLst>
      <p:ext uri="{BB962C8B-B14F-4D97-AF65-F5344CB8AC3E}">
        <p14:creationId xmlns:p14="http://schemas.microsoft.com/office/powerpoint/2010/main" val="38696435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2EE4F2-53B0-402A-8D3E-50362112EA19}" type="slidenum">
              <a:rPr lang="en-US" smtClean="0"/>
              <a:t>19</a:t>
            </a:fld>
            <a:endParaRPr lang="en-US" dirty="0"/>
          </a:p>
        </p:txBody>
      </p:sp>
    </p:spTree>
    <p:extLst>
      <p:ext uri="{BB962C8B-B14F-4D97-AF65-F5344CB8AC3E}">
        <p14:creationId xmlns:p14="http://schemas.microsoft.com/office/powerpoint/2010/main" val="1432739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82EE4F2-53B0-402A-8D3E-50362112EA1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877908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82EE4F2-53B0-402A-8D3E-50362112EA1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794549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78C5DB3-4303-40FD-A3D8-66F13BFCBD11}" type="datetimeFigureOut">
              <a:rPr lang="en-US" smtClean="0"/>
              <a:t>8/22/2023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1DB1D1-D8CA-4668-BDC1-4392FB0EE2C8}" type="slidenum">
              <a:rPr lang="en-US" smtClean="0"/>
              <a:t>‹#›</a:t>
            </a:fld>
            <a:endParaRPr lang="en-US" dirty="0"/>
          </a:p>
        </p:txBody>
      </p:sp>
    </p:spTree>
    <p:extLst>
      <p:ext uri="{BB962C8B-B14F-4D97-AF65-F5344CB8AC3E}">
        <p14:creationId xmlns:p14="http://schemas.microsoft.com/office/powerpoint/2010/main" val="5008890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78C5DB3-4303-40FD-A3D8-66F13BFCBD11}" type="datetimeFigureOut">
              <a:rPr lang="en-US" smtClean="0"/>
              <a:t>8/22/2023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1DB1D1-D8CA-4668-BDC1-4392FB0EE2C8}" type="slidenum">
              <a:rPr lang="en-US" smtClean="0"/>
              <a:t>‹#›</a:t>
            </a:fld>
            <a:endParaRPr lang="en-US" dirty="0"/>
          </a:p>
        </p:txBody>
      </p:sp>
    </p:spTree>
    <p:extLst>
      <p:ext uri="{BB962C8B-B14F-4D97-AF65-F5344CB8AC3E}">
        <p14:creationId xmlns:p14="http://schemas.microsoft.com/office/powerpoint/2010/main" val="925470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B78C5DB3-4303-40FD-A3D8-66F13BFCBD11}" type="datetimeFigureOut">
              <a:rPr lang="en-US" smtClean="0"/>
              <a:t>8/22/2023</a:t>
            </a:fld>
            <a:endParaRPr lang="en-US" dirty="0"/>
          </a:p>
        </p:txBody>
      </p:sp>
      <p:sp>
        <p:nvSpPr>
          <p:cNvPr id="5" name="Footer Placeholder 4"/>
          <p:cNvSpPr>
            <a:spLocks noGrp="1"/>
          </p:cNvSpPr>
          <p:nvPr>
            <p:ph type="ftr" sz="quarter" idx="11"/>
          </p:nvPr>
        </p:nvSpPr>
        <p:spPr>
          <a:xfrm>
            <a:off x="3776135" y="6422854"/>
            <a:ext cx="4279669" cy="365125"/>
          </a:xfrm>
        </p:spPr>
        <p:txBody>
          <a:bodyPr/>
          <a:lstStyle/>
          <a:p>
            <a:endParaRPr lang="en-US" dirty="0"/>
          </a:p>
        </p:txBody>
      </p:sp>
      <p:sp>
        <p:nvSpPr>
          <p:cNvPr id="6" name="Slide Number Placeholder 5"/>
          <p:cNvSpPr>
            <a:spLocks noGrp="1"/>
          </p:cNvSpPr>
          <p:nvPr>
            <p:ph type="sldNum" sz="quarter" idx="12"/>
          </p:nvPr>
        </p:nvSpPr>
        <p:spPr>
          <a:xfrm>
            <a:off x="8073048" y="6422854"/>
            <a:ext cx="879759" cy="365125"/>
          </a:xfrm>
        </p:spPr>
        <p:txBody>
          <a:bodyPr/>
          <a:lstStyle/>
          <a:p>
            <a:fld id="{271DB1D1-D8CA-4668-BDC1-4392FB0EE2C8}" type="slidenum">
              <a:rPr lang="en-US" smtClean="0"/>
              <a:t>‹#›</a:t>
            </a:fld>
            <a:endParaRPr lang="en-US" dirty="0"/>
          </a:p>
        </p:txBody>
      </p:sp>
    </p:spTree>
    <p:extLst>
      <p:ext uri="{BB962C8B-B14F-4D97-AF65-F5344CB8AC3E}">
        <p14:creationId xmlns:p14="http://schemas.microsoft.com/office/powerpoint/2010/main" val="379508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78C5DB3-4303-40FD-A3D8-66F13BFCBD11}" type="datetimeFigureOut">
              <a:rPr lang="en-US" smtClean="0"/>
              <a:t>8/22/2023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1DB1D1-D8CA-4668-BDC1-4392FB0EE2C8}" type="slidenum">
              <a:rPr lang="en-US" smtClean="0"/>
              <a:t>‹#›</a:t>
            </a:fld>
            <a:endParaRPr lang="en-US" dirty="0"/>
          </a:p>
        </p:txBody>
      </p:sp>
    </p:spTree>
    <p:extLst>
      <p:ext uri="{BB962C8B-B14F-4D97-AF65-F5344CB8AC3E}">
        <p14:creationId xmlns:p14="http://schemas.microsoft.com/office/powerpoint/2010/main" val="3232718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B78C5DB3-4303-40FD-A3D8-66F13BFCBD11}" type="datetimeFigureOut">
              <a:rPr lang="en-US" smtClean="0"/>
              <a:t>8/22/2023</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271DB1D1-D8CA-4668-BDC1-4392FB0EE2C8}" type="slidenum">
              <a:rPr lang="en-US" smtClean="0"/>
              <a:t>‹#›</a:t>
            </a:fld>
            <a:endParaRPr lang="en-US" dirty="0"/>
          </a:p>
        </p:txBody>
      </p:sp>
    </p:spTree>
    <p:extLst>
      <p:ext uri="{BB962C8B-B14F-4D97-AF65-F5344CB8AC3E}">
        <p14:creationId xmlns:p14="http://schemas.microsoft.com/office/powerpoint/2010/main" val="4125106907"/>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78C5DB3-4303-40FD-A3D8-66F13BFCBD11}" type="datetimeFigureOut">
              <a:rPr lang="en-US" smtClean="0"/>
              <a:t>8/22/2023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71DB1D1-D8CA-4668-BDC1-4392FB0EE2C8}" type="slidenum">
              <a:rPr lang="en-US" smtClean="0"/>
              <a:t>‹#›</a:t>
            </a:fld>
            <a:endParaRPr lang="en-US" dirty="0"/>
          </a:p>
        </p:txBody>
      </p:sp>
    </p:spTree>
    <p:extLst>
      <p:ext uri="{BB962C8B-B14F-4D97-AF65-F5344CB8AC3E}">
        <p14:creationId xmlns:p14="http://schemas.microsoft.com/office/powerpoint/2010/main" val="100028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78C5DB3-4303-40FD-A3D8-66F13BFCBD11}" type="datetimeFigureOut">
              <a:rPr lang="en-US" smtClean="0"/>
              <a:t>8/22/2023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71DB1D1-D8CA-4668-BDC1-4392FB0EE2C8}" type="slidenum">
              <a:rPr lang="en-US" smtClean="0"/>
              <a:t>‹#›</a:t>
            </a:fld>
            <a:endParaRPr lang="en-US" dirty="0"/>
          </a:p>
        </p:txBody>
      </p:sp>
    </p:spTree>
    <p:extLst>
      <p:ext uri="{BB962C8B-B14F-4D97-AF65-F5344CB8AC3E}">
        <p14:creationId xmlns:p14="http://schemas.microsoft.com/office/powerpoint/2010/main" val="2454117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78C5DB3-4303-40FD-A3D8-66F13BFCBD11}" type="datetimeFigureOut">
              <a:rPr lang="en-US" smtClean="0"/>
              <a:t>8/22/2023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71DB1D1-D8CA-4668-BDC1-4392FB0EE2C8}" type="slidenum">
              <a:rPr lang="en-US" smtClean="0"/>
              <a:t>‹#›</a:t>
            </a:fld>
            <a:endParaRPr lang="en-US" dirty="0"/>
          </a:p>
        </p:txBody>
      </p:sp>
    </p:spTree>
    <p:extLst>
      <p:ext uri="{BB962C8B-B14F-4D97-AF65-F5344CB8AC3E}">
        <p14:creationId xmlns:p14="http://schemas.microsoft.com/office/powerpoint/2010/main" val="2496347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8C5DB3-4303-40FD-A3D8-66F13BFCBD11}" type="datetimeFigureOut">
              <a:rPr lang="en-US" smtClean="0"/>
              <a:t>8/22/2023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71DB1D1-D8CA-4668-BDC1-4392FB0EE2C8}" type="slidenum">
              <a:rPr lang="en-US" smtClean="0"/>
              <a:t>‹#›</a:t>
            </a:fld>
            <a:endParaRPr lang="en-US" dirty="0"/>
          </a:p>
        </p:txBody>
      </p:sp>
    </p:spTree>
    <p:extLst>
      <p:ext uri="{BB962C8B-B14F-4D97-AF65-F5344CB8AC3E}">
        <p14:creationId xmlns:p14="http://schemas.microsoft.com/office/powerpoint/2010/main" val="1143734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78C5DB3-4303-40FD-A3D8-66F13BFCBD11}" type="datetimeFigureOut">
              <a:rPr lang="en-US" smtClean="0"/>
              <a:t>8/22/2023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71DB1D1-D8CA-4668-BDC1-4392FB0EE2C8}" type="slidenum">
              <a:rPr lang="en-US" smtClean="0"/>
              <a:t>‹#›</a:t>
            </a:fld>
            <a:endParaRPr lang="en-US" dirty="0"/>
          </a:p>
        </p:txBody>
      </p:sp>
    </p:spTree>
    <p:extLst>
      <p:ext uri="{BB962C8B-B14F-4D97-AF65-F5344CB8AC3E}">
        <p14:creationId xmlns:p14="http://schemas.microsoft.com/office/powerpoint/2010/main" val="3042933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78C5DB3-4303-40FD-A3D8-66F13BFCBD11}" type="datetimeFigureOut">
              <a:rPr lang="en-US" smtClean="0"/>
              <a:t>8/22/2023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71DB1D1-D8CA-4668-BDC1-4392FB0EE2C8}" type="slidenum">
              <a:rPr lang="en-US" smtClean="0"/>
              <a:t>‹#›</a:t>
            </a:fld>
            <a:endParaRPr lang="en-US" dirty="0"/>
          </a:p>
        </p:txBody>
      </p:sp>
    </p:spTree>
    <p:extLst>
      <p:ext uri="{BB962C8B-B14F-4D97-AF65-F5344CB8AC3E}">
        <p14:creationId xmlns:p14="http://schemas.microsoft.com/office/powerpoint/2010/main" val="31425740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B78C5DB3-4303-40FD-A3D8-66F13BFCBD11}" type="datetimeFigureOut">
              <a:rPr lang="en-US" smtClean="0"/>
              <a:t>8/22/2023</a:t>
            </a:fld>
            <a:endParaRPr lang="en-US" dirty="0"/>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dirty="0"/>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271DB1D1-D8CA-4668-BDC1-4392FB0EE2C8}" type="slidenum">
              <a:rPr lang="en-US" smtClean="0"/>
              <a:t>‹#›</a:t>
            </a:fld>
            <a:endParaRPr lang="en-US" dirty="0"/>
          </a:p>
        </p:txBody>
      </p:sp>
    </p:spTree>
    <p:extLst>
      <p:ext uri="{BB962C8B-B14F-4D97-AF65-F5344CB8AC3E}">
        <p14:creationId xmlns:p14="http://schemas.microsoft.com/office/powerpoint/2010/main" val="250626233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www.nsvrc.org/statistics"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21529" y="2194560"/>
            <a:ext cx="4001729" cy="1739347"/>
          </a:xfrm>
        </p:spPr>
        <p:txBody>
          <a:bodyPr>
            <a:normAutofit/>
          </a:bodyPr>
          <a:lstStyle/>
          <a:p>
            <a:r>
              <a:rPr lang="en-US" sz="4800" b="1" dirty="0"/>
              <a:t>Title IX  </a:t>
            </a:r>
            <a:br>
              <a:rPr lang="en-US" sz="4800" b="1"/>
            </a:br>
            <a:endParaRPr lang="en-US" sz="4800" b="1"/>
          </a:p>
        </p:txBody>
      </p:sp>
      <p:sp>
        <p:nvSpPr>
          <p:cNvPr id="23" name="Rectangle 22">
            <a:extLst>
              <a:ext uri="{FF2B5EF4-FFF2-40B4-BE49-F238E27FC236}">
                <a16:creationId xmlns:a16="http://schemas.microsoft.com/office/drawing/2014/main" id="{BE2244E8-29B8-414B-B68D-37DC044F9A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1642" y="0"/>
            <a:ext cx="7540358" cy="6858000"/>
          </a:xfrm>
          <a:prstGeom prst="rect">
            <a:avLst/>
          </a:prstGeom>
          <a:solidFill>
            <a:schemeClr val="tx2">
              <a:lumMod val="90000"/>
            </a:schemeClr>
          </a:solidFill>
          <a:ln>
            <a:noFill/>
          </a:ln>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58317238-CD4F-480B-BF09-A2000C08F3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6275" y="534115"/>
            <a:ext cx="3490790" cy="352542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0CB59D1E-6564-4C22-AB52-5E825D15E9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87933" y="534118"/>
            <a:ext cx="2919428" cy="250621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0D21C46-9689-4835-A86A-0B818152F9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6275" y="4213865"/>
            <a:ext cx="3490790" cy="220898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035B3902-F425-4B83-BC07-D918A1AB0F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4359" y="3192739"/>
            <a:ext cx="2914267" cy="323011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68279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a:t>Our non-discrimination/title ix policy </a:t>
            </a:r>
          </a:p>
        </p:txBody>
      </p:sp>
      <p:sp>
        <p:nvSpPr>
          <p:cNvPr id="4" name="Content Placeholder 3"/>
          <p:cNvSpPr>
            <a:spLocks noGrp="1"/>
          </p:cNvSpPr>
          <p:nvPr>
            <p:ph sz="half" idx="1"/>
          </p:nvPr>
        </p:nvSpPr>
        <p:spPr>
          <a:xfrm>
            <a:off x="800099" y="2011680"/>
            <a:ext cx="10186899" cy="4484370"/>
          </a:xfrm>
        </p:spPr>
        <p:txBody>
          <a:bodyPr>
            <a:noAutofit/>
          </a:bodyPr>
          <a:lstStyle/>
          <a:p>
            <a:pPr marL="0" indent="0" algn="ctr">
              <a:buNone/>
            </a:pPr>
            <a:endParaRPr lang="en-US" sz="3600" dirty="0"/>
          </a:p>
          <a:p>
            <a:pPr marL="0" indent="0" algn="ctr">
              <a:buNone/>
            </a:pPr>
            <a:r>
              <a:rPr lang="en-US" sz="3600" dirty="0"/>
              <a:t>We are committed to equality of educational opportunity and does not discriminate against applicants, students, or employees based upon race, color, national origin, religion, gender, sexual orientation, age, veteran status, or disability.  </a:t>
            </a:r>
          </a:p>
          <a:p>
            <a:pPr marL="0" indent="0" algn="ctr">
              <a:buNone/>
            </a:pPr>
            <a:endParaRPr lang="en-US" sz="3600" dirty="0"/>
          </a:p>
          <a:p>
            <a:pPr marL="0" indent="0" algn="ctr">
              <a:buNone/>
            </a:pPr>
            <a:r>
              <a:rPr lang="en-US" sz="3600" dirty="0"/>
              <a:t>We oppose sexual discrimination in all forms.</a:t>
            </a:r>
            <a:endParaRPr lang="en-US" sz="3200" dirty="0"/>
          </a:p>
        </p:txBody>
      </p:sp>
    </p:spTree>
    <p:extLst>
      <p:ext uri="{BB962C8B-B14F-4D97-AF65-F5344CB8AC3E}">
        <p14:creationId xmlns:p14="http://schemas.microsoft.com/office/powerpoint/2010/main" val="2054818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wipe(down)">
                                      <p:cBhvr>
                                        <p:cTn id="7" dur="500"/>
                                        <p:tgtEl>
                                          <p:spTgt spid="4">
                                            <p:txEl>
                                              <p:pRg st="1" end="1"/>
                                            </p:txEl>
                                          </p:spTgt>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animEffect transition="in" filter="wipe(down)">
                                      <p:cBhvr>
                                        <p:cTn id="11"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Our Role:</a:t>
            </a:r>
          </a:p>
        </p:txBody>
      </p:sp>
      <p:sp>
        <p:nvSpPr>
          <p:cNvPr id="4" name="Content Placeholder 3"/>
          <p:cNvSpPr>
            <a:spLocks noGrp="1"/>
          </p:cNvSpPr>
          <p:nvPr>
            <p:ph sz="half" idx="1"/>
          </p:nvPr>
        </p:nvSpPr>
        <p:spPr>
          <a:xfrm>
            <a:off x="172279" y="2011680"/>
            <a:ext cx="11794434" cy="4484370"/>
          </a:xfrm>
        </p:spPr>
        <p:txBody>
          <a:bodyPr>
            <a:noAutofit/>
          </a:bodyPr>
          <a:lstStyle/>
          <a:p>
            <a:pPr>
              <a:spcBef>
                <a:spcPts val="600"/>
              </a:spcBef>
              <a:spcAft>
                <a:spcPts val="600"/>
              </a:spcAft>
            </a:pPr>
            <a:r>
              <a:rPr lang="en-US" sz="2800" dirty="0"/>
              <a:t>Once there is knowledge of sexual harassment/sexual misconduct:</a:t>
            </a:r>
          </a:p>
          <a:p>
            <a:pPr marL="228600" lvl="1" indent="0">
              <a:spcBef>
                <a:spcPts val="600"/>
              </a:spcBef>
              <a:spcAft>
                <a:spcPts val="600"/>
              </a:spcAft>
              <a:buNone/>
            </a:pPr>
            <a:r>
              <a:rPr lang="en-US" sz="2800" dirty="0"/>
              <a:t>1). Take immediate and appropriate steps to </a:t>
            </a:r>
            <a:r>
              <a:rPr lang="en-US" sz="2800" b="1" dirty="0"/>
              <a:t>investigate</a:t>
            </a:r>
            <a:r>
              <a:rPr lang="en-US" sz="2800" dirty="0"/>
              <a:t> what occurred</a:t>
            </a:r>
          </a:p>
          <a:p>
            <a:pPr marL="228600" lvl="1" indent="0">
              <a:spcBef>
                <a:spcPts val="600"/>
              </a:spcBef>
              <a:spcAft>
                <a:spcPts val="600"/>
              </a:spcAft>
              <a:buNone/>
            </a:pPr>
            <a:r>
              <a:rPr lang="en-US" sz="2800" dirty="0"/>
              <a:t>2). Take prompt and effective action to:</a:t>
            </a:r>
          </a:p>
          <a:p>
            <a:pPr lvl="2">
              <a:spcBef>
                <a:spcPts val="600"/>
              </a:spcBef>
              <a:spcAft>
                <a:spcPts val="600"/>
              </a:spcAft>
            </a:pPr>
            <a:r>
              <a:rPr lang="en-US" sz="2800" b="1" dirty="0"/>
              <a:t>Stop the harassment</a:t>
            </a:r>
          </a:p>
          <a:p>
            <a:pPr lvl="2">
              <a:spcBef>
                <a:spcPts val="600"/>
              </a:spcBef>
              <a:spcAft>
                <a:spcPts val="600"/>
              </a:spcAft>
            </a:pPr>
            <a:r>
              <a:rPr lang="en-US" sz="2800" b="1" dirty="0"/>
              <a:t>Remedy the effects</a:t>
            </a:r>
          </a:p>
          <a:p>
            <a:pPr lvl="2">
              <a:spcBef>
                <a:spcPts val="600"/>
              </a:spcBef>
              <a:spcAft>
                <a:spcPts val="600"/>
              </a:spcAft>
            </a:pPr>
            <a:r>
              <a:rPr lang="en-US" sz="2800" b="1" dirty="0"/>
              <a:t>Prevent the recurrence</a:t>
            </a:r>
            <a:endParaRPr lang="en-US" sz="2800" dirty="0"/>
          </a:p>
          <a:p>
            <a:pPr marL="228600" lvl="1" indent="0">
              <a:spcBef>
                <a:spcPts val="600"/>
              </a:spcBef>
              <a:spcAft>
                <a:spcPts val="600"/>
              </a:spcAft>
              <a:buNone/>
            </a:pPr>
            <a:r>
              <a:rPr lang="en-US" sz="2800" dirty="0"/>
              <a:t>This is regardless of whether or not the Reporting Party makes a formal complaint or asks the school to take action.</a:t>
            </a:r>
          </a:p>
        </p:txBody>
      </p:sp>
    </p:spTree>
    <p:extLst>
      <p:ext uri="{BB962C8B-B14F-4D97-AF65-F5344CB8AC3E}">
        <p14:creationId xmlns:p14="http://schemas.microsoft.com/office/powerpoint/2010/main" val="262355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wipe(down)">
                                      <p:cBhvr>
                                        <p:cTn id="10" dur="500"/>
                                        <p:tgtEl>
                                          <p:spTgt spid="4">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wipe(down)">
                                      <p:cBhvr>
                                        <p:cTn id="13" dur="500"/>
                                        <p:tgtEl>
                                          <p:spTgt spid="4">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4">
                                            <p:txEl>
                                              <p:pRg st="3" end="3"/>
                                            </p:txEl>
                                          </p:spTgt>
                                        </p:tgtEl>
                                        <p:attrNameLst>
                                          <p:attrName>style.visibility</p:attrName>
                                        </p:attrNameLst>
                                      </p:cBhvr>
                                      <p:to>
                                        <p:strVal val="visible"/>
                                      </p:to>
                                    </p:set>
                                    <p:animEffect transition="in" filter="wipe(down)">
                                      <p:cBhvr>
                                        <p:cTn id="16" dur="500"/>
                                        <p:tgtEl>
                                          <p:spTgt spid="4">
                                            <p:txEl>
                                              <p:pRg st="3" end="3"/>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Effect transition="in" filter="wipe(down)">
                                      <p:cBhvr>
                                        <p:cTn id="19" dur="500"/>
                                        <p:tgtEl>
                                          <p:spTgt spid="4">
                                            <p:txEl>
                                              <p:pRg st="4" end="4"/>
                                            </p:txEl>
                                          </p:spTgt>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wipe(down)">
                                      <p:cBhvr>
                                        <p:cTn id="22" dur="500"/>
                                        <p:tgtEl>
                                          <p:spTgt spid="4">
                                            <p:txEl>
                                              <p:pRg st="5" end="5"/>
                                            </p:txEl>
                                          </p:spTgt>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animEffect transition="in" filter="wipe(down)">
                                      <p:cBhvr>
                                        <p:cTn id="25"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6600" dirty="0"/>
              <a:t>Title IX Principles:</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68767091"/>
              </p:ext>
            </p:extLst>
          </p:nvPr>
        </p:nvGraphicFramePr>
        <p:xfrm>
          <a:off x="323850" y="2057400"/>
          <a:ext cx="11325225" cy="39719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83859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mph" presetSubtype="0" fill="remove" grpId="0" nodeType="afterEffect">
                                  <p:stCondLst>
                                    <p:cond delay="0"/>
                                  </p:stCondLst>
                                  <p:childTnLst>
                                    <p:animClr clrSpc="rgb" dir="cw">
                                      <p:cBhvr override="childStyle">
                                        <p:cTn id="6" dur="250" autoRev="1" fill="remove"/>
                                        <p:tgtEl>
                                          <p:spTgt spid="7">
                                            <p:graphicEl>
                                              <a:dgm id="{671E92A4-0F3D-4881-9182-A5A74B850239}"/>
                                            </p:graphicEl>
                                          </p:spTgt>
                                        </p:tgtEl>
                                        <p:attrNameLst>
                                          <p:attrName>style.color</p:attrName>
                                        </p:attrNameLst>
                                      </p:cBhvr>
                                      <p:to>
                                        <a:schemeClr val="bg1"/>
                                      </p:to>
                                    </p:animClr>
                                    <p:animClr clrSpc="rgb" dir="cw">
                                      <p:cBhvr>
                                        <p:cTn id="7" dur="250" autoRev="1" fill="remove"/>
                                        <p:tgtEl>
                                          <p:spTgt spid="7">
                                            <p:graphicEl>
                                              <a:dgm id="{671E92A4-0F3D-4881-9182-A5A74B850239}"/>
                                            </p:graphicEl>
                                          </p:spTgt>
                                        </p:tgtEl>
                                        <p:attrNameLst>
                                          <p:attrName>fillcolor</p:attrName>
                                        </p:attrNameLst>
                                      </p:cBhvr>
                                      <p:to>
                                        <a:schemeClr val="bg1"/>
                                      </p:to>
                                    </p:animClr>
                                    <p:set>
                                      <p:cBhvr>
                                        <p:cTn id="8" dur="250" autoRev="1" fill="remove"/>
                                        <p:tgtEl>
                                          <p:spTgt spid="7">
                                            <p:graphicEl>
                                              <a:dgm id="{671E92A4-0F3D-4881-9182-A5A74B850239}"/>
                                            </p:graphicEl>
                                          </p:spTgt>
                                        </p:tgtEl>
                                        <p:attrNameLst>
                                          <p:attrName>fill.type</p:attrName>
                                        </p:attrNameLst>
                                      </p:cBhvr>
                                      <p:to>
                                        <p:strVal val="solid"/>
                                      </p:to>
                                    </p:set>
                                    <p:set>
                                      <p:cBhvr>
                                        <p:cTn id="9" dur="250" autoRev="1" fill="remove"/>
                                        <p:tgtEl>
                                          <p:spTgt spid="7">
                                            <p:graphicEl>
                                              <a:dgm id="{671E92A4-0F3D-4881-9182-A5A74B850239}"/>
                                            </p:graphicEl>
                                          </p:spTgt>
                                        </p:tgtEl>
                                        <p:attrNameLst>
                                          <p:attrName>fill.on</p:attrName>
                                        </p:attrNameLst>
                                      </p:cBhvr>
                                      <p:to>
                                        <p:strVal val="true"/>
                                      </p:to>
                                    </p:set>
                                  </p:childTnLst>
                                </p:cTn>
                              </p:par>
                            </p:childTnLst>
                          </p:cTn>
                        </p:par>
                        <p:par>
                          <p:cTn id="10" fill="hold">
                            <p:stCondLst>
                              <p:cond delay="500"/>
                            </p:stCondLst>
                            <p:childTnLst>
                              <p:par>
                                <p:cTn id="11" presetID="27" presetClass="emph" presetSubtype="0" fill="remove" grpId="0" nodeType="afterEffect">
                                  <p:stCondLst>
                                    <p:cond delay="0"/>
                                  </p:stCondLst>
                                  <p:childTnLst>
                                    <p:animClr clrSpc="rgb" dir="cw">
                                      <p:cBhvr override="childStyle">
                                        <p:cTn id="12" dur="250" autoRev="1" fill="remove"/>
                                        <p:tgtEl>
                                          <p:spTgt spid="7">
                                            <p:graphicEl>
                                              <a:dgm id="{59493FAB-3C4E-4E79-8952-805C81A7D1B1}"/>
                                            </p:graphicEl>
                                          </p:spTgt>
                                        </p:tgtEl>
                                        <p:attrNameLst>
                                          <p:attrName>style.color</p:attrName>
                                        </p:attrNameLst>
                                      </p:cBhvr>
                                      <p:to>
                                        <a:schemeClr val="bg1"/>
                                      </p:to>
                                    </p:animClr>
                                    <p:animClr clrSpc="rgb" dir="cw">
                                      <p:cBhvr>
                                        <p:cTn id="13" dur="250" autoRev="1" fill="remove"/>
                                        <p:tgtEl>
                                          <p:spTgt spid="7">
                                            <p:graphicEl>
                                              <a:dgm id="{59493FAB-3C4E-4E79-8952-805C81A7D1B1}"/>
                                            </p:graphicEl>
                                          </p:spTgt>
                                        </p:tgtEl>
                                        <p:attrNameLst>
                                          <p:attrName>fillcolor</p:attrName>
                                        </p:attrNameLst>
                                      </p:cBhvr>
                                      <p:to>
                                        <a:schemeClr val="bg1"/>
                                      </p:to>
                                    </p:animClr>
                                    <p:set>
                                      <p:cBhvr>
                                        <p:cTn id="14" dur="250" autoRev="1" fill="remove"/>
                                        <p:tgtEl>
                                          <p:spTgt spid="7">
                                            <p:graphicEl>
                                              <a:dgm id="{59493FAB-3C4E-4E79-8952-805C81A7D1B1}"/>
                                            </p:graphicEl>
                                          </p:spTgt>
                                        </p:tgtEl>
                                        <p:attrNameLst>
                                          <p:attrName>fill.type</p:attrName>
                                        </p:attrNameLst>
                                      </p:cBhvr>
                                      <p:to>
                                        <p:strVal val="solid"/>
                                      </p:to>
                                    </p:set>
                                    <p:set>
                                      <p:cBhvr>
                                        <p:cTn id="15" dur="250" autoRev="1" fill="remove"/>
                                        <p:tgtEl>
                                          <p:spTgt spid="7">
                                            <p:graphicEl>
                                              <a:dgm id="{59493FAB-3C4E-4E79-8952-805C81A7D1B1}"/>
                                            </p:graphicEl>
                                          </p:spTgt>
                                        </p:tgtEl>
                                        <p:attrNameLst>
                                          <p:attrName>fill.on</p:attrName>
                                        </p:attrNameLst>
                                      </p:cBhvr>
                                      <p:to>
                                        <p:strVal val="true"/>
                                      </p:to>
                                    </p:set>
                                  </p:childTnLst>
                                </p:cTn>
                              </p:par>
                            </p:childTnLst>
                          </p:cTn>
                        </p:par>
                        <p:par>
                          <p:cTn id="16" fill="hold">
                            <p:stCondLst>
                              <p:cond delay="1000"/>
                            </p:stCondLst>
                            <p:childTnLst>
                              <p:par>
                                <p:cTn id="17" presetID="27" presetClass="emph" presetSubtype="0" fill="remove" grpId="0" nodeType="afterEffect">
                                  <p:stCondLst>
                                    <p:cond delay="0"/>
                                  </p:stCondLst>
                                  <p:childTnLst>
                                    <p:animClr clrSpc="rgb" dir="cw">
                                      <p:cBhvr override="childStyle">
                                        <p:cTn id="18" dur="250" autoRev="1" fill="remove"/>
                                        <p:tgtEl>
                                          <p:spTgt spid="7">
                                            <p:graphicEl>
                                              <a:dgm id="{B34F54BA-16DC-4DF2-8642-AFC835704422}"/>
                                            </p:graphicEl>
                                          </p:spTgt>
                                        </p:tgtEl>
                                        <p:attrNameLst>
                                          <p:attrName>style.color</p:attrName>
                                        </p:attrNameLst>
                                      </p:cBhvr>
                                      <p:to>
                                        <a:schemeClr val="bg1"/>
                                      </p:to>
                                    </p:animClr>
                                    <p:animClr clrSpc="rgb" dir="cw">
                                      <p:cBhvr>
                                        <p:cTn id="19" dur="250" autoRev="1" fill="remove"/>
                                        <p:tgtEl>
                                          <p:spTgt spid="7">
                                            <p:graphicEl>
                                              <a:dgm id="{B34F54BA-16DC-4DF2-8642-AFC835704422}"/>
                                            </p:graphicEl>
                                          </p:spTgt>
                                        </p:tgtEl>
                                        <p:attrNameLst>
                                          <p:attrName>fillcolor</p:attrName>
                                        </p:attrNameLst>
                                      </p:cBhvr>
                                      <p:to>
                                        <a:schemeClr val="bg1"/>
                                      </p:to>
                                    </p:animClr>
                                    <p:set>
                                      <p:cBhvr>
                                        <p:cTn id="20" dur="250" autoRev="1" fill="remove"/>
                                        <p:tgtEl>
                                          <p:spTgt spid="7">
                                            <p:graphicEl>
                                              <a:dgm id="{B34F54BA-16DC-4DF2-8642-AFC835704422}"/>
                                            </p:graphicEl>
                                          </p:spTgt>
                                        </p:tgtEl>
                                        <p:attrNameLst>
                                          <p:attrName>fill.type</p:attrName>
                                        </p:attrNameLst>
                                      </p:cBhvr>
                                      <p:to>
                                        <p:strVal val="solid"/>
                                      </p:to>
                                    </p:set>
                                    <p:set>
                                      <p:cBhvr>
                                        <p:cTn id="21" dur="250" autoRev="1" fill="remove"/>
                                        <p:tgtEl>
                                          <p:spTgt spid="7">
                                            <p:graphicEl>
                                              <a:dgm id="{B34F54BA-16DC-4DF2-8642-AFC835704422}"/>
                                            </p:graphicEl>
                                          </p:spTgt>
                                        </p:tgtEl>
                                        <p:attrNameLst>
                                          <p:attrName>fill.on</p:attrName>
                                        </p:attrNameLst>
                                      </p:cBhvr>
                                      <p:to>
                                        <p:strVal val="true"/>
                                      </p:to>
                                    </p:set>
                                  </p:childTnLst>
                                </p:cTn>
                              </p:par>
                            </p:childTnLst>
                          </p:cTn>
                        </p:par>
                        <p:par>
                          <p:cTn id="22" fill="hold">
                            <p:stCondLst>
                              <p:cond delay="1500"/>
                            </p:stCondLst>
                            <p:childTnLst>
                              <p:par>
                                <p:cTn id="23" presetID="27" presetClass="emph" presetSubtype="0" fill="remove" grpId="0" nodeType="afterEffect">
                                  <p:stCondLst>
                                    <p:cond delay="0"/>
                                  </p:stCondLst>
                                  <p:childTnLst>
                                    <p:animClr clrSpc="rgb" dir="cw">
                                      <p:cBhvr override="childStyle">
                                        <p:cTn id="24" dur="250" autoRev="1" fill="remove"/>
                                        <p:tgtEl>
                                          <p:spTgt spid="7">
                                            <p:graphicEl>
                                              <a:dgm id="{AF29EBC2-85CA-442F-9653-E3FDEE972082}"/>
                                            </p:graphicEl>
                                          </p:spTgt>
                                        </p:tgtEl>
                                        <p:attrNameLst>
                                          <p:attrName>style.color</p:attrName>
                                        </p:attrNameLst>
                                      </p:cBhvr>
                                      <p:to>
                                        <a:schemeClr val="bg1"/>
                                      </p:to>
                                    </p:animClr>
                                    <p:animClr clrSpc="rgb" dir="cw">
                                      <p:cBhvr>
                                        <p:cTn id="25" dur="250" autoRev="1" fill="remove"/>
                                        <p:tgtEl>
                                          <p:spTgt spid="7">
                                            <p:graphicEl>
                                              <a:dgm id="{AF29EBC2-85CA-442F-9653-E3FDEE972082}"/>
                                            </p:graphicEl>
                                          </p:spTgt>
                                        </p:tgtEl>
                                        <p:attrNameLst>
                                          <p:attrName>fillcolor</p:attrName>
                                        </p:attrNameLst>
                                      </p:cBhvr>
                                      <p:to>
                                        <a:schemeClr val="bg1"/>
                                      </p:to>
                                    </p:animClr>
                                    <p:set>
                                      <p:cBhvr>
                                        <p:cTn id="26" dur="250" autoRev="1" fill="remove"/>
                                        <p:tgtEl>
                                          <p:spTgt spid="7">
                                            <p:graphicEl>
                                              <a:dgm id="{AF29EBC2-85CA-442F-9653-E3FDEE972082}"/>
                                            </p:graphicEl>
                                          </p:spTgt>
                                        </p:tgtEl>
                                        <p:attrNameLst>
                                          <p:attrName>fill.type</p:attrName>
                                        </p:attrNameLst>
                                      </p:cBhvr>
                                      <p:to>
                                        <p:strVal val="solid"/>
                                      </p:to>
                                    </p:set>
                                    <p:set>
                                      <p:cBhvr>
                                        <p:cTn id="27" dur="250" autoRev="1" fill="remove"/>
                                        <p:tgtEl>
                                          <p:spTgt spid="7">
                                            <p:graphicEl>
                                              <a:dgm id="{AF29EBC2-85CA-442F-9653-E3FDEE972082}"/>
                                            </p:graphicEl>
                                          </p:spTgt>
                                        </p:tgtEl>
                                        <p:attrNameLst>
                                          <p:attrName>fill.on</p:attrName>
                                        </p:attrNameLst>
                                      </p:cBhvr>
                                      <p:to>
                                        <p:strVal val="true"/>
                                      </p:to>
                                    </p:set>
                                  </p:childTnLst>
                                </p:cTn>
                              </p:par>
                            </p:childTnLst>
                          </p:cTn>
                        </p:par>
                        <p:par>
                          <p:cTn id="28" fill="hold">
                            <p:stCondLst>
                              <p:cond delay="2000"/>
                            </p:stCondLst>
                            <p:childTnLst>
                              <p:par>
                                <p:cTn id="29" presetID="27" presetClass="emph" presetSubtype="0" fill="remove" grpId="0" nodeType="afterEffect">
                                  <p:stCondLst>
                                    <p:cond delay="0"/>
                                  </p:stCondLst>
                                  <p:childTnLst>
                                    <p:animClr clrSpc="rgb" dir="cw">
                                      <p:cBhvr override="childStyle">
                                        <p:cTn id="30" dur="250" autoRev="1" fill="remove"/>
                                        <p:tgtEl>
                                          <p:spTgt spid="7">
                                            <p:graphicEl>
                                              <a:dgm id="{7BA0CA12-D48C-4AF4-A357-38CBD9D9B146}"/>
                                            </p:graphicEl>
                                          </p:spTgt>
                                        </p:tgtEl>
                                        <p:attrNameLst>
                                          <p:attrName>style.color</p:attrName>
                                        </p:attrNameLst>
                                      </p:cBhvr>
                                      <p:to>
                                        <a:schemeClr val="bg1"/>
                                      </p:to>
                                    </p:animClr>
                                    <p:animClr clrSpc="rgb" dir="cw">
                                      <p:cBhvr>
                                        <p:cTn id="31" dur="250" autoRev="1" fill="remove"/>
                                        <p:tgtEl>
                                          <p:spTgt spid="7">
                                            <p:graphicEl>
                                              <a:dgm id="{7BA0CA12-D48C-4AF4-A357-38CBD9D9B146}"/>
                                            </p:graphicEl>
                                          </p:spTgt>
                                        </p:tgtEl>
                                        <p:attrNameLst>
                                          <p:attrName>fillcolor</p:attrName>
                                        </p:attrNameLst>
                                      </p:cBhvr>
                                      <p:to>
                                        <a:schemeClr val="bg1"/>
                                      </p:to>
                                    </p:animClr>
                                    <p:set>
                                      <p:cBhvr>
                                        <p:cTn id="32" dur="250" autoRev="1" fill="remove"/>
                                        <p:tgtEl>
                                          <p:spTgt spid="7">
                                            <p:graphicEl>
                                              <a:dgm id="{7BA0CA12-D48C-4AF4-A357-38CBD9D9B146}"/>
                                            </p:graphicEl>
                                          </p:spTgt>
                                        </p:tgtEl>
                                        <p:attrNameLst>
                                          <p:attrName>fill.type</p:attrName>
                                        </p:attrNameLst>
                                      </p:cBhvr>
                                      <p:to>
                                        <p:strVal val="solid"/>
                                      </p:to>
                                    </p:set>
                                    <p:set>
                                      <p:cBhvr>
                                        <p:cTn id="33" dur="250" autoRev="1" fill="remove"/>
                                        <p:tgtEl>
                                          <p:spTgt spid="7">
                                            <p:graphicEl>
                                              <a:dgm id="{7BA0CA12-D48C-4AF4-A357-38CBD9D9B146}"/>
                                            </p:graphicEl>
                                          </p:spTgt>
                                        </p:tgtEl>
                                        <p:attrNameLst>
                                          <p:attrName>fill.on</p:attrName>
                                        </p:attrNameLst>
                                      </p:cBhvr>
                                      <p:to>
                                        <p:strVal val="true"/>
                                      </p:to>
                                    </p:set>
                                  </p:childTnLst>
                                </p:cTn>
                              </p:par>
                            </p:childTnLst>
                          </p:cTn>
                        </p:par>
                        <p:par>
                          <p:cTn id="34" fill="hold">
                            <p:stCondLst>
                              <p:cond delay="2500"/>
                            </p:stCondLst>
                            <p:childTnLst>
                              <p:par>
                                <p:cTn id="35" presetID="27" presetClass="emph" presetSubtype="0" fill="remove" grpId="0" nodeType="afterEffect">
                                  <p:stCondLst>
                                    <p:cond delay="0"/>
                                  </p:stCondLst>
                                  <p:childTnLst>
                                    <p:animClr clrSpc="rgb" dir="cw">
                                      <p:cBhvr override="childStyle">
                                        <p:cTn id="36" dur="250" autoRev="1" fill="remove"/>
                                        <p:tgtEl>
                                          <p:spTgt spid="7">
                                            <p:graphicEl>
                                              <a:dgm id="{CCF4EA5C-234A-4D4F-B402-24F9745942F3}"/>
                                            </p:graphicEl>
                                          </p:spTgt>
                                        </p:tgtEl>
                                        <p:attrNameLst>
                                          <p:attrName>style.color</p:attrName>
                                        </p:attrNameLst>
                                      </p:cBhvr>
                                      <p:to>
                                        <a:schemeClr val="bg1"/>
                                      </p:to>
                                    </p:animClr>
                                    <p:animClr clrSpc="rgb" dir="cw">
                                      <p:cBhvr>
                                        <p:cTn id="37" dur="250" autoRev="1" fill="remove"/>
                                        <p:tgtEl>
                                          <p:spTgt spid="7">
                                            <p:graphicEl>
                                              <a:dgm id="{CCF4EA5C-234A-4D4F-B402-24F9745942F3}"/>
                                            </p:graphicEl>
                                          </p:spTgt>
                                        </p:tgtEl>
                                        <p:attrNameLst>
                                          <p:attrName>fillcolor</p:attrName>
                                        </p:attrNameLst>
                                      </p:cBhvr>
                                      <p:to>
                                        <a:schemeClr val="bg1"/>
                                      </p:to>
                                    </p:animClr>
                                    <p:set>
                                      <p:cBhvr>
                                        <p:cTn id="38" dur="250" autoRev="1" fill="remove"/>
                                        <p:tgtEl>
                                          <p:spTgt spid="7">
                                            <p:graphicEl>
                                              <a:dgm id="{CCF4EA5C-234A-4D4F-B402-24F9745942F3}"/>
                                            </p:graphicEl>
                                          </p:spTgt>
                                        </p:tgtEl>
                                        <p:attrNameLst>
                                          <p:attrName>fill.type</p:attrName>
                                        </p:attrNameLst>
                                      </p:cBhvr>
                                      <p:to>
                                        <p:strVal val="solid"/>
                                      </p:to>
                                    </p:set>
                                    <p:set>
                                      <p:cBhvr>
                                        <p:cTn id="39" dur="250" autoRev="1" fill="remove"/>
                                        <p:tgtEl>
                                          <p:spTgt spid="7">
                                            <p:graphicEl>
                                              <a:dgm id="{CCF4EA5C-234A-4D4F-B402-24F9745942F3}"/>
                                            </p:graphicEl>
                                          </p:spTgt>
                                        </p:tgtEl>
                                        <p:attrNameLst>
                                          <p:attrName>fill.on</p:attrName>
                                        </p:attrNameLst>
                                      </p:cBhvr>
                                      <p:to>
                                        <p:strVal val="true"/>
                                      </p:to>
                                    </p:set>
                                  </p:childTnLst>
                                </p:cTn>
                              </p:par>
                            </p:childTnLst>
                          </p:cTn>
                        </p:par>
                        <p:par>
                          <p:cTn id="40" fill="hold">
                            <p:stCondLst>
                              <p:cond delay="3000"/>
                            </p:stCondLst>
                            <p:childTnLst>
                              <p:par>
                                <p:cTn id="41" presetID="27" presetClass="emph" presetSubtype="0" fill="remove" grpId="0" nodeType="afterEffect">
                                  <p:stCondLst>
                                    <p:cond delay="0"/>
                                  </p:stCondLst>
                                  <p:childTnLst>
                                    <p:animClr clrSpc="rgb" dir="cw">
                                      <p:cBhvr override="childStyle">
                                        <p:cTn id="42" dur="250" autoRev="1" fill="remove"/>
                                        <p:tgtEl>
                                          <p:spTgt spid="7">
                                            <p:graphicEl>
                                              <a:dgm id="{FEA660EC-2132-46DC-87F0-F3E4BBB92786}"/>
                                            </p:graphicEl>
                                          </p:spTgt>
                                        </p:tgtEl>
                                        <p:attrNameLst>
                                          <p:attrName>style.color</p:attrName>
                                        </p:attrNameLst>
                                      </p:cBhvr>
                                      <p:to>
                                        <a:schemeClr val="bg1"/>
                                      </p:to>
                                    </p:animClr>
                                    <p:animClr clrSpc="rgb" dir="cw">
                                      <p:cBhvr>
                                        <p:cTn id="43" dur="250" autoRev="1" fill="remove"/>
                                        <p:tgtEl>
                                          <p:spTgt spid="7">
                                            <p:graphicEl>
                                              <a:dgm id="{FEA660EC-2132-46DC-87F0-F3E4BBB92786}"/>
                                            </p:graphicEl>
                                          </p:spTgt>
                                        </p:tgtEl>
                                        <p:attrNameLst>
                                          <p:attrName>fillcolor</p:attrName>
                                        </p:attrNameLst>
                                      </p:cBhvr>
                                      <p:to>
                                        <a:schemeClr val="bg1"/>
                                      </p:to>
                                    </p:animClr>
                                    <p:set>
                                      <p:cBhvr>
                                        <p:cTn id="44" dur="250" autoRev="1" fill="remove"/>
                                        <p:tgtEl>
                                          <p:spTgt spid="7">
                                            <p:graphicEl>
                                              <a:dgm id="{FEA660EC-2132-46DC-87F0-F3E4BBB92786}"/>
                                            </p:graphicEl>
                                          </p:spTgt>
                                        </p:tgtEl>
                                        <p:attrNameLst>
                                          <p:attrName>fill.type</p:attrName>
                                        </p:attrNameLst>
                                      </p:cBhvr>
                                      <p:to>
                                        <p:strVal val="solid"/>
                                      </p:to>
                                    </p:set>
                                    <p:set>
                                      <p:cBhvr>
                                        <p:cTn id="45" dur="250" autoRev="1" fill="remove"/>
                                        <p:tgtEl>
                                          <p:spTgt spid="7">
                                            <p:graphicEl>
                                              <a:dgm id="{FEA660EC-2132-46DC-87F0-F3E4BBB92786}"/>
                                            </p:graphicEl>
                                          </p:spTgt>
                                        </p:tgtEl>
                                        <p:attrNameLst>
                                          <p:attrName>fill.on</p:attrName>
                                        </p:attrNameLst>
                                      </p:cBhvr>
                                      <p:to>
                                        <p:strVal val="true"/>
                                      </p:to>
                                    </p:set>
                                  </p:childTnLst>
                                </p:cTn>
                              </p:par>
                            </p:childTnLst>
                          </p:cTn>
                        </p:par>
                        <p:par>
                          <p:cTn id="46" fill="hold">
                            <p:stCondLst>
                              <p:cond delay="3500"/>
                            </p:stCondLst>
                            <p:childTnLst>
                              <p:par>
                                <p:cTn id="47" presetID="27" presetClass="emph" presetSubtype="0" fill="remove" grpId="0" nodeType="afterEffect">
                                  <p:stCondLst>
                                    <p:cond delay="0"/>
                                  </p:stCondLst>
                                  <p:childTnLst>
                                    <p:animClr clrSpc="rgb" dir="cw">
                                      <p:cBhvr override="childStyle">
                                        <p:cTn id="48" dur="250" autoRev="1" fill="remove"/>
                                        <p:tgtEl>
                                          <p:spTgt spid="7">
                                            <p:graphicEl>
                                              <a:dgm id="{1F66C40D-25B9-4148-BAA5-F7B42D3B501A}"/>
                                            </p:graphicEl>
                                          </p:spTgt>
                                        </p:tgtEl>
                                        <p:attrNameLst>
                                          <p:attrName>style.color</p:attrName>
                                        </p:attrNameLst>
                                      </p:cBhvr>
                                      <p:to>
                                        <a:schemeClr val="bg1"/>
                                      </p:to>
                                    </p:animClr>
                                    <p:animClr clrSpc="rgb" dir="cw">
                                      <p:cBhvr>
                                        <p:cTn id="49" dur="250" autoRev="1" fill="remove"/>
                                        <p:tgtEl>
                                          <p:spTgt spid="7">
                                            <p:graphicEl>
                                              <a:dgm id="{1F66C40D-25B9-4148-BAA5-F7B42D3B501A}"/>
                                            </p:graphicEl>
                                          </p:spTgt>
                                        </p:tgtEl>
                                        <p:attrNameLst>
                                          <p:attrName>fillcolor</p:attrName>
                                        </p:attrNameLst>
                                      </p:cBhvr>
                                      <p:to>
                                        <a:schemeClr val="bg1"/>
                                      </p:to>
                                    </p:animClr>
                                    <p:set>
                                      <p:cBhvr>
                                        <p:cTn id="50" dur="250" autoRev="1" fill="remove"/>
                                        <p:tgtEl>
                                          <p:spTgt spid="7">
                                            <p:graphicEl>
                                              <a:dgm id="{1F66C40D-25B9-4148-BAA5-F7B42D3B501A}"/>
                                            </p:graphicEl>
                                          </p:spTgt>
                                        </p:tgtEl>
                                        <p:attrNameLst>
                                          <p:attrName>fill.type</p:attrName>
                                        </p:attrNameLst>
                                      </p:cBhvr>
                                      <p:to>
                                        <p:strVal val="solid"/>
                                      </p:to>
                                    </p:set>
                                    <p:set>
                                      <p:cBhvr>
                                        <p:cTn id="51" dur="250" autoRev="1" fill="remove"/>
                                        <p:tgtEl>
                                          <p:spTgt spid="7">
                                            <p:graphicEl>
                                              <a:dgm id="{1F66C40D-25B9-4148-BAA5-F7B42D3B501A}"/>
                                            </p:graphicEl>
                                          </p:spTgt>
                                        </p:tgtEl>
                                        <p:attrNameLst>
                                          <p:attrName>fill.on</p:attrName>
                                        </p:attrNameLst>
                                      </p:cBhvr>
                                      <p:to>
                                        <p:strVal val="true"/>
                                      </p:to>
                                    </p:set>
                                  </p:childTnLst>
                                </p:cTn>
                              </p:par>
                            </p:childTnLst>
                          </p:cTn>
                        </p:par>
                        <p:par>
                          <p:cTn id="52" fill="hold">
                            <p:stCondLst>
                              <p:cond delay="4000"/>
                            </p:stCondLst>
                            <p:childTnLst>
                              <p:par>
                                <p:cTn id="53" presetID="27" presetClass="emph" presetSubtype="0" fill="remove" grpId="0" nodeType="afterEffect">
                                  <p:stCondLst>
                                    <p:cond delay="0"/>
                                  </p:stCondLst>
                                  <p:childTnLst>
                                    <p:animClr clrSpc="rgb" dir="cw">
                                      <p:cBhvr override="childStyle">
                                        <p:cTn id="54" dur="250" autoRev="1" fill="remove"/>
                                        <p:tgtEl>
                                          <p:spTgt spid="7">
                                            <p:graphicEl>
                                              <a:dgm id="{9B68B829-3A76-4B95-A3BD-7112A86EFA87}"/>
                                            </p:graphicEl>
                                          </p:spTgt>
                                        </p:tgtEl>
                                        <p:attrNameLst>
                                          <p:attrName>style.color</p:attrName>
                                        </p:attrNameLst>
                                      </p:cBhvr>
                                      <p:to>
                                        <a:schemeClr val="bg1"/>
                                      </p:to>
                                    </p:animClr>
                                    <p:animClr clrSpc="rgb" dir="cw">
                                      <p:cBhvr>
                                        <p:cTn id="55" dur="250" autoRev="1" fill="remove"/>
                                        <p:tgtEl>
                                          <p:spTgt spid="7">
                                            <p:graphicEl>
                                              <a:dgm id="{9B68B829-3A76-4B95-A3BD-7112A86EFA87}"/>
                                            </p:graphicEl>
                                          </p:spTgt>
                                        </p:tgtEl>
                                        <p:attrNameLst>
                                          <p:attrName>fillcolor</p:attrName>
                                        </p:attrNameLst>
                                      </p:cBhvr>
                                      <p:to>
                                        <a:schemeClr val="bg1"/>
                                      </p:to>
                                    </p:animClr>
                                    <p:set>
                                      <p:cBhvr>
                                        <p:cTn id="56" dur="250" autoRev="1" fill="remove"/>
                                        <p:tgtEl>
                                          <p:spTgt spid="7">
                                            <p:graphicEl>
                                              <a:dgm id="{9B68B829-3A76-4B95-A3BD-7112A86EFA87}"/>
                                            </p:graphicEl>
                                          </p:spTgt>
                                        </p:tgtEl>
                                        <p:attrNameLst>
                                          <p:attrName>fill.type</p:attrName>
                                        </p:attrNameLst>
                                      </p:cBhvr>
                                      <p:to>
                                        <p:strVal val="solid"/>
                                      </p:to>
                                    </p:set>
                                    <p:set>
                                      <p:cBhvr>
                                        <p:cTn id="57" dur="250" autoRev="1" fill="remove"/>
                                        <p:tgtEl>
                                          <p:spTgt spid="7">
                                            <p:graphicEl>
                                              <a:dgm id="{9B68B829-3A76-4B95-A3BD-7112A86EFA87}"/>
                                            </p:graphicEl>
                                          </p:spTgt>
                                        </p:tgtEl>
                                        <p:attrNameLst>
                                          <p:attrName>fill.on</p:attrName>
                                        </p:attrNameLst>
                                      </p:cBhvr>
                                      <p:to>
                                        <p:strVal val="true"/>
                                      </p:to>
                                    </p:set>
                                  </p:childTnLst>
                                </p:cTn>
                              </p:par>
                            </p:childTnLst>
                          </p:cTn>
                        </p:par>
                        <p:par>
                          <p:cTn id="58" fill="hold">
                            <p:stCondLst>
                              <p:cond delay="4500"/>
                            </p:stCondLst>
                            <p:childTnLst>
                              <p:par>
                                <p:cTn id="59" presetID="27" presetClass="emph" presetSubtype="0" fill="remove" grpId="0" nodeType="afterEffect">
                                  <p:stCondLst>
                                    <p:cond delay="0"/>
                                  </p:stCondLst>
                                  <p:childTnLst>
                                    <p:animClr clrSpc="rgb" dir="cw">
                                      <p:cBhvr override="childStyle">
                                        <p:cTn id="60" dur="250" autoRev="1" fill="remove"/>
                                        <p:tgtEl>
                                          <p:spTgt spid="7">
                                            <p:graphicEl>
                                              <a:dgm id="{8B4DF768-1140-4499-BDAD-C019A51641F5}"/>
                                            </p:graphicEl>
                                          </p:spTgt>
                                        </p:tgtEl>
                                        <p:attrNameLst>
                                          <p:attrName>style.color</p:attrName>
                                        </p:attrNameLst>
                                      </p:cBhvr>
                                      <p:to>
                                        <a:schemeClr val="bg1"/>
                                      </p:to>
                                    </p:animClr>
                                    <p:animClr clrSpc="rgb" dir="cw">
                                      <p:cBhvr>
                                        <p:cTn id="61" dur="250" autoRev="1" fill="remove"/>
                                        <p:tgtEl>
                                          <p:spTgt spid="7">
                                            <p:graphicEl>
                                              <a:dgm id="{8B4DF768-1140-4499-BDAD-C019A51641F5}"/>
                                            </p:graphicEl>
                                          </p:spTgt>
                                        </p:tgtEl>
                                        <p:attrNameLst>
                                          <p:attrName>fillcolor</p:attrName>
                                        </p:attrNameLst>
                                      </p:cBhvr>
                                      <p:to>
                                        <a:schemeClr val="bg1"/>
                                      </p:to>
                                    </p:animClr>
                                    <p:set>
                                      <p:cBhvr>
                                        <p:cTn id="62" dur="250" autoRev="1" fill="remove"/>
                                        <p:tgtEl>
                                          <p:spTgt spid="7">
                                            <p:graphicEl>
                                              <a:dgm id="{8B4DF768-1140-4499-BDAD-C019A51641F5}"/>
                                            </p:graphicEl>
                                          </p:spTgt>
                                        </p:tgtEl>
                                        <p:attrNameLst>
                                          <p:attrName>fill.type</p:attrName>
                                        </p:attrNameLst>
                                      </p:cBhvr>
                                      <p:to>
                                        <p:strVal val="solid"/>
                                      </p:to>
                                    </p:set>
                                    <p:set>
                                      <p:cBhvr>
                                        <p:cTn id="63" dur="250" autoRev="1" fill="remove"/>
                                        <p:tgtEl>
                                          <p:spTgt spid="7">
                                            <p:graphicEl>
                                              <a:dgm id="{8B4DF768-1140-4499-BDAD-C019A51641F5}"/>
                                            </p:graphicEl>
                                          </p:spTgt>
                                        </p:tgtEl>
                                        <p:attrNameLst>
                                          <p:attrName>fill.on</p:attrName>
                                        </p:attrNameLst>
                                      </p:cBhvr>
                                      <p:to>
                                        <p:strVal val="true"/>
                                      </p:to>
                                    </p:set>
                                  </p:childTnLst>
                                </p:cTn>
                              </p:par>
                            </p:childTnLst>
                          </p:cTn>
                        </p:par>
                        <p:par>
                          <p:cTn id="64" fill="hold">
                            <p:stCondLst>
                              <p:cond delay="5000"/>
                            </p:stCondLst>
                            <p:childTnLst>
                              <p:par>
                                <p:cTn id="65" presetID="27" presetClass="emph" presetSubtype="0" fill="remove" grpId="0" nodeType="afterEffect">
                                  <p:stCondLst>
                                    <p:cond delay="0"/>
                                  </p:stCondLst>
                                  <p:childTnLst>
                                    <p:animClr clrSpc="rgb" dir="cw">
                                      <p:cBhvr override="childStyle">
                                        <p:cTn id="66" dur="250" autoRev="1" fill="remove"/>
                                        <p:tgtEl>
                                          <p:spTgt spid="7">
                                            <p:graphicEl>
                                              <a:dgm id="{A9BBCD87-53B0-42A8-93E5-29FC7484CE65}"/>
                                            </p:graphicEl>
                                          </p:spTgt>
                                        </p:tgtEl>
                                        <p:attrNameLst>
                                          <p:attrName>style.color</p:attrName>
                                        </p:attrNameLst>
                                      </p:cBhvr>
                                      <p:to>
                                        <a:schemeClr val="bg1"/>
                                      </p:to>
                                    </p:animClr>
                                    <p:animClr clrSpc="rgb" dir="cw">
                                      <p:cBhvr>
                                        <p:cTn id="67" dur="250" autoRev="1" fill="remove"/>
                                        <p:tgtEl>
                                          <p:spTgt spid="7">
                                            <p:graphicEl>
                                              <a:dgm id="{A9BBCD87-53B0-42A8-93E5-29FC7484CE65}"/>
                                            </p:graphicEl>
                                          </p:spTgt>
                                        </p:tgtEl>
                                        <p:attrNameLst>
                                          <p:attrName>fillcolor</p:attrName>
                                        </p:attrNameLst>
                                      </p:cBhvr>
                                      <p:to>
                                        <a:schemeClr val="bg1"/>
                                      </p:to>
                                    </p:animClr>
                                    <p:set>
                                      <p:cBhvr>
                                        <p:cTn id="68" dur="250" autoRev="1" fill="remove"/>
                                        <p:tgtEl>
                                          <p:spTgt spid="7">
                                            <p:graphicEl>
                                              <a:dgm id="{A9BBCD87-53B0-42A8-93E5-29FC7484CE65}"/>
                                            </p:graphicEl>
                                          </p:spTgt>
                                        </p:tgtEl>
                                        <p:attrNameLst>
                                          <p:attrName>fill.type</p:attrName>
                                        </p:attrNameLst>
                                      </p:cBhvr>
                                      <p:to>
                                        <p:strVal val="solid"/>
                                      </p:to>
                                    </p:set>
                                    <p:set>
                                      <p:cBhvr>
                                        <p:cTn id="69" dur="250" autoRev="1" fill="remove"/>
                                        <p:tgtEl>
                                          <p:spTgt spid="7">
                                            <p:graphicEl>
                                              <a:dgm id="{A9BBCD87-53B0-42A8-93E5-29FC7484CE65}"/>
                                            </p:graphicEl>
                                          </p:spTgt>
                                        </p:tgtEl>
                                        <p:attrNameLst>
                                          <p:attrName>fill.on</p:attrName>
                                        </p:attrNameLst>
                                      </p:cBhvr>
                                      <p:to>
                                        <p:strVal val="true"/>
                                      </p:to>
                                    </p:set>
                                  </p:childTnLst>
                                </p:cTn>
                              </p:par>
                            </p:childTnLst>
                          </p:cTn>
                        </p:par>
                        <p:par>
                          <p:cTn id="70" fill="hold">
                            <p:stCondLst>
                              <p:cond delay="5500"/>
                            </p:stCondLst>
                            <p:childTnLst>
                              <p:par>
                                <p:cTn id="71" presetID="27" presetClass="emph" presetSubtype="0" fill="remove" grpId="0" nodeType="afterEffect">
                                  <p:stCondLst>
                                    <p:cond delay="0"/>
                                  </p:stCondLst>
                                  <p:childTnLst>
                                    <p:animClr clrSpc="rgb" dir="cw">
                                      <p:cBhvr override="childStyle">
                                        <p:cTn id="72" dur="250" autoRev="1" fill="remove"/>
                                        <p:tgtEl>
                                          <p:spTgt spid="7">
                                            <p:graphicEl>
                                              <a:dgm id="{9B2C75D4-F161-431B-BE4D-E3C1CD9C598E}"/>
                                            </p:graphicEl>
                                          </p:spTgt>
                                        </p:tgtEl>
                                        <p:attrNameLst>
                                          <p:attrName>style.color</p:attrName>
                                        </p:attrNameLst>
                                      </p:cBhvr>
                                      <p:to>
                                        <a:schemeClr val="bg1"/>
                                      </p:to>
                                    </p:animClr>
                                    <p:animClr clrSpc="rgb" dir="cw">
                                      <p:cBhvr>
                                        <p:cTn id="73" dur="250" autoRev="1" fill="remove"/>
                                        <p:tgtEl>
                                          <p:spTgt spid="7">
                                            <p:graphicEl>
                                              <a:dgm id="{9B2C75D4-F161-431B-BE4D-E3C1CD9C598E}"/>
                                            </p:graphicEl>
                                          </p:spTgt>
                                        </p:tgtEl>
                                        <p:attrNameLst>
                                          <p:attrName>fillcolor</p:attrName>
                                        </p:attrNameLst>
                                      </p:cBhvr>
                                      <p:to>
                                        <a:schemeClr val="bg1"/>
                                      </p:to>
                                    </p:animClr>
                                    <p:set>
                                      <p:cBhvr>
                                        <p:cTn id="74" dur="250" autoRev="1" fill="remove"/>
                                        <p:tgtEl>
                                          <p:spTgt spid="7">
                                            <p:graphicEl>
                                              <a:dgm id="{9B2C75D4-F161-431B-BE4D-E3C1CD9C598E}"/>
                                            </p:graphicEl>
                                          </p:spTgt>
                                        </p:tgtEl>
                                        <p:attrNameLst>
                                          <p:attrName>fill.type</p:attrName>
                                        </p:attrNameLst>
                                      </p:cBhvr>
                                      <p:to>
                                        <p:strVal val="solid"/>
                                      </p:to>
                                    </p:set>
                                    <p:set>
                                      <p:cBhvr>
                                        <p:cTn id="75" dur="250" autoRev="1" fill="remove"/>
                                        <p:tgtEl>
                                          <p:spTgt spid="7">
                                            <p:graphicEl>
                                              <a:dgm id="{9B2C75D4-F161-431B-BE4D-E3C1CD9C598E}"/>
                                            </p:graphic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uiExpand="1">
        <p:bldSub>
          <a:bldDgm/>
        </p:bldSub>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919" y="352756"/>
            <a:ext cx="9784080" cy="1371600"/>
          </a:xfrm>
        </p:spPr>
        <p:txBody>
          <a:bodyPr>
            <a:normAutofit/>
          </a:bodyPr>
          <a:lstStyle/>
          <a:p>
            <a:pPr algn="ctr"/>
            <a:r>
              <a:rPr lang="en-US" sz="4400" dirty="0"/>
              <a:t>a responsible employee</a:t>
            </a:r>
          </a:p>
        </p:txBody>
      </p:sp>
      <p:sp>
        <p:nvSpPr>
          <p:cNvPr id="4" name="Content Placeholder 3"/>
          <p:cNvSpPr>
            <a:spLocks noGrp="1"/>
          </p:cNvSpPr>
          <p:nvPr>
            <p:ph sz="half" idx="1"/>
          </p:nvPr>
        </p:nvSpPr>
        <p:spPr>
          <a:xfrm>
            <a:off x="800100" y="2011680"/>
            <a:ext cx="10490752" cy="4484370"/>
          </a:xfrm>
        </p:spPr>
        <p:txBody>
          <a:bodyPr>
            <a:noAutofit/>
          </a:bodyPr>
          <a:lstStyle/>
          <a:p>
            <a:pPr marL="0" indent="0">
              <a:buNone/>
            </a:pPr>
            <a:r>
              <a:rPr lang="en-US" sz="3000" dirty="0"/>
              <a:t>A “Responsible Employee” includes any employee who:</a:t>
            </a:r>
          </a:p>
          <a:p>
            <a:r>
              <a:rPr lang="en-US" sz="3000" dirty="0"/>
              <a:t>Has the authority to take action to redress the harassment</a:t>
            </a:r>
          </a:p>
          <a:p>
            <a:r>
              <a:rPr lang="en-US" sz="3000" dirty="0"/>
              <a:t>Has the duty to report harassment or other types of misconduct to appropriate officials</a:t>
            </a:r>
          </a:p>
          <a:p>
            <a:r>
              <a:rPr lang="en-US" sz="3000" dirty="0"/>
              <a:t>Is someone a student could reasonably believe has this authority or responsibility</a:t>
            </a:r>
          </a:p>
        </p:txBody>
      </p:sp>
    </p:spTree>
    <p:extLst>
      <p:ext uri="{BB962C8B-B14F-4D97-AF65-F5344CB8AC3E}">
        <p14:creationId xmlns:p14="http://schemas.microsoft.com/office/powerpoint/2010/main" val="2677721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down)">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down)">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down)">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Our responsible employees</a:t>
            </a:r>
          </a:p>
        </p:txBody>
      </p:sp>
      <p:sp>
        <p:nvSpPr>
          <p:cNvPr id="4" name="Content Placeholder 3"/>
          <p:cNvSpPr>
            <a:spLocks noGrp="1"/>
          </p:cNvSpPr>
          <p:nvPr>
            <p:ph sz="half" idx="1"/>
          </p:nvPr>
        </p:nvSpPr>
        <p:spPr>
          <a:xfrm>
            <a:off x="385232" y="2193779"/>
            <a:ext cx="11223671" cy="4273696"/>
          </a:xfrm>
        </p:spPr>
        <p:txBody>
          <a:bodyPr>
            <a:normAutofit/>
          </a:bodyPr>
          <a:lstStyle/>
          <a:p>
            <a:pPr lvl="0"/>
            <a:r>
              <a:rPr lang="en-US" sz="3200" dirty="0"/>
              <a:t>All college employees are responsible employees, unless their positive explicitly grants them confidentiality rights.</a:t>
            </a:r>
          </a:p>
          <a:p>
            <a:pPr lvl="0"/>
            <a:r>
              <a:rPr lang="en-US" sz="3200" dirty="0"/>
              <a:t>Reports can be brought to the Title IX Coordinator/AVP of Human Resources, or to any manager or supervisor.</a:t>
            </a:r>
          </a:p>
          <a:p>
            <a:pPr lvl="0"/>
            <a:r>
              <a:rPr lang="en-US" sz="3200" dirty="0"/>
              <a:t>Managers or supervisors who receive reports are required to notify the Title IX Coordinator when a report is received.</a:t>
            </a:r>
          </a:p>
        </p:txBody>
      </p:sp>
    </p:spTree>
    <p:extLst>
      <p:ext uri="{BB962C8B-B14F-4D97-AF65-F5344CB8AC3E}">
        <p14:creationId xmlns:p14="http://schemas.microsoft.com/office/powerpoint/2010/main" val="956271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8280" y="2207959"/>
            <a:ext cx="10929691" cy="1676400"/>
          </a:xfrm>
        </p:spPr>
        <p:txBody>
          <a:bodyPr/>
          <a:lstStyle/>
          <a:p>
            <a:r>
              <a:rPr lang="en-US" sz="6600" b="1" dirty="0"/>
              <a:t>Some key definitions  </a:t>
            </a:r>
          </a:p>
        </p:txBody>
      </p:sp>
    </p:spTree>
    <p:extLst>
      <p:ext uri="{BB962C8B-B14F-4D97-AF65-F5344CB8AC3E}">
        <p14:creationId xmlns:p14="http://schemas.microsoft.com/office/powerpoint/2010/main" val="36347399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9575" y="552450"/>
            <a:ext cx="10577424" cy="1240486"/>
          </a:xfrm>
        </p:spPr>
        <p:txBody>
          <a:bodyPr>
            <a:normAutofit/>
          </a:bodyPr>
          <a:lstStyle/>
          <a:p>
            <a:r>
              <a:rPr lang="en-US" sz="4400" dirty="0"/>
              <a:t>Reporting and responding parties</a:t>
            </a:r>
          </a:p>
        </p:txBody>
      </p:sp>
      <p:sp>
        <p:nvSpPr>
          <p:cNvPr id="3" name="Content Placeholder 2"/>
          <p:cNvSpPr>
            <a:spLocks noGrp="1"/>
          </p:cNvSpPr>
          <p:nvPr>
            <p:ph idx="1"/>
          </p:nvPr>
        </p:nvSpPr>
        <p:spPr>
          <a:xfrm>
            <a:off x="728871" y="2011680"/>
            <a:ext cx="10824954" cy="4617720"/>
          </a:xfrm>
        </p:spPr>
        <p:txBody>
          <a:bodyPr>
            <a:normAutofit/>
          </a:bodyPr>
          <a:lstStyle/>
          <a:p>
            <a:pPr marL="457200" lvl="2" indent="0">
              <a:buNone/>
            </a:pPr>
            <a:r>
              <a:rPr lang="en-US" b="1" dirty="0"/>
              <a:t>Reporting Party</a:t>
            </a:r>
          </a:p>
          <a:p>
            <a:pPr lvl="2"/>
            <a:r>
              <a:rPr lang="en-US" dirty="0"/>
              <a:t>An individual who brings forth a report of a violation against whom a possible violation occurred.</a:t>
            </a:r>
          </a:p>
          <a:p>
            <a:pPr lvl="2"/>
            <a:endParaRPr lang="en-US" dirty="0"/>
          </a:p>
          <a:p>
            <a:pPr marL="457200" lvl="2" indent="0">
              <a:buNone/>
            </a:pPr>
            <a:r>
              <a:rPr lang="en-US" b="1" dirty="0"/>
              <a:t>Responding Party</a:t>
            </a:r>
          </a:p>
          <a:p>
            <a:pPr lvl="2"/>
            <a:r>
              <a:rPr lang="en-US" dirty="0"/>
              <a:t>An individual accused of a violation</a:t>
            </a:r>
          </a:p>
          <a:p>
            <a:pPr lvl="2"/>
            <a:endParaRPr lang="en-US" dirty="0"/>
          </a:p>
          <a:p>
            <a:pPr marL="457200" lvl="2" indent="0">
              <a:buNone/>
            </a:pPr>
            <a:r>
              <a:rPr lang="en-US" b="1" dirty="0"/>
              <a:t>Complainant</a:t>
            </a:r>
          </a:p>
          <a:p>
            <a:pPr lvl="2"/>
            <a:r>
              <a:rPr lang="en-US" dirty="0"/>
              <a:t>An individual who seeks to file a formal complaint against another person</a:t>
            </a:r>
          </a:p>
          <a:p>
            <a:pPr lvl="2"/>
            <a:endParaRPr lang="en-US" dirty="0"/>
          </a:p>
          <a:p>
            <a:pPr marL="457200" lvl="2" indent="0">
              <a:buNone/>
            </a:pPr>
            <a:r>
              <a:rPr lang="en-US" b="1" dirty="0"/>
              <a:t>Respondent</a:t>
            </a:r>
          </a:p>
          <a:p>
            <a:pPr lvl="2"/>
            <a:r>
              <a:rPr lang="en-US" dirty="0"/>
              <a:t>An individual who responds to a formal complaint against another person</a:t>
            </a:r>
          </a:p>
          <a:p>
            <a:pPr lvl="2"/>
            <a:endParaRPr lang="en-US" dirty="0"/>
          </a:p>
          <a:p>
            <a:pPr marL="457200" lvl="2" indent="0">
              <a:buNone/>
            </a:pPr>
            <a:endParaRPr lang="en-US" sz="2800" dirty="0"/>
          </a:p>
          <a:p>
            <a:pPr lvl="2"/>
            <a:endParaRPr lang="en-US" sz="9600" dirty="0"/>
          </a:p>
        </p:txBody>
      </p:sp>
    </p:spTree>
    <p:extLst>
      <p:ext uri="{BB962C8B-B14F-4D97-AF65-F5344CB8AC3E}">
        <p14:creationId xmlns:p14="http://schemas.microsoft.com/office/powerpoint/2010/main" val="601492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p:cTn id="1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9" dur="500"/>
                                        <p:tgtEl>
                                          <p:spTgt spid="3">
                                            <p:txEl>
                                              <p:pRg st="3" end="3"/>
                                            </p:txEl>
                                          </p:spTgt>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 calcmode="lin" valueType="num">
                                      <p:cBhvr>
                                        <p:cTn id="22"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4" dur="500"/>
                                        <p:tgtEl>
                                          <p:spTgt spid="3">
                                            <p:txEl>
                                              <p:pRg st="4" end="4"/>
                                            </p:txEl>
                                          </p:spTgt>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p:cTn id="27"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29" dur="500"/>
                                        <p:tgtEl>
                                          <p:spTgt spid="3">
                                            <p:txEl>
                                              <p:pRg st="6" end="6"/>
                                            </p:txEl>
                                          </p:spTgt>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 calcmode="lin" valueType="num">
                                      <p:cBhvr>
                                        <p:cTn id="32"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34" dur="500"/>
                                        <p:tgtEl>
                                          <p:spTgt spid="3">
                                            <p:txEl>
                                              <p:pRg st="7" end="7"/>
                                            </p:txEl>
                                          </p:spTgt>
                                        </p:tgtEl>
                                      </p:cBhvr>
                                    </p:animEffect>
                                  </p:childTnLst>
                                </p:cTn>
                              </p:par>
                              <p:par>
                                <p:cTn id="35" presetID="53" presetClass="entr" presetSubtype="16" fill="hold" grpId="0" nodeType="with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 calcmode="lin" valueType="num">
                                      <p:cBhvr>
                                        <p:cTn id="37"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39" dur="500"/>
                                        <p:tgtEl>
                                          <p:spTgt spid="3">
                                            <p:txEl>
                                              <p:pRg st="9" end="9"/>
                                            </p:txEl>
                                          </p:spTgt>
                                        </p:tgtEl>
                                      </p:cBhvr>
                                    </p:animEffect>
                                  </p:childTnLst>
                                </p:cTn>
                              </p:par>
                              <p:par>
                                <p:cTn id="40" presetID="53" presetClass="entr" presetSubtype="16" fill="hold" grpId="0" nodeType="with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 calcmode="lin" valueType="num">
                                      <p:cBhvr>
                                        <p:cTn id="42" dur="5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10" end="10"/>
                                            </p:txEl>
                                          </p:spTgt>
                                        </p:tgtEl>
                                        <p:attrNameLst>
                                          <p:attrName>ppt_h</p:attrName>
                                        </p:attrNameLst>
                                      </p:cBhvr>
                                      <p:tavLst>
                                        <p:tav tm="0">
                                          <p:val>
                                            <p:fltVal val="0"/>
                                          </p:val>
                                        </p:tav>
                                        <p:tav tm="100000">
                                          <p:val>
                                            <p:strVal val="#ppt_h"/>
                                          </p:val>
                                        </p:tav>
                                      </p:tavLst>
                                    </p:anim>
                                    <p:animEffect transition="in" filter="fade">
                                      <p:cBhvr>
                                        <p:cTn id="44"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9575" y="552450"/>
            <a:ext cx="10577424" cy="1240486"/>
          </a:xfrm>
        </p:spPr>
        <p:txBody>
          <a:bodyPr>
            <a:normAutofit/>
          </a:bodyPr>
          <a:lstStyle/>
          <a:p>
            <a:r>
              <a:rPr lang="en-US" sz="4400" dirty="0"/>
              <a:t>sexual Harassment</a:t>
            </a:r>
          </a:p>
        </p:txBody>
      </p:sp>
      <p:sp>
        <p:nvSpPr>
          <p:cNvPr id="3" name="Content Placeholder 2"/>
          <p:cNvSpPr>
            <a:spLocks noGrp="1"/>
          </p:cNvSpPr>
          <p:nvPr>
            <p:ph idx="1"/>
          </p:nvPr>
        </p:nvSpPr>
        <p:spPr>
          <a:xfrm>
            <a:off x="728871" y="2011680"/>
            <a:ext cx="10824954" cy="4617720"/>
          </a:xfrm>
        </p:spPr>
        <p:txBody>
          <a:bodyPr>
            <a:normAutofit fontScale="85000" lnSpcReduction="20000"/>
          </a:bodyPr>
          <a:lstStyle/>
          <a:p>
            <a:pPr lvl="2">
              <a:spcBef>
                <a:spcPts val="800"/>
              </a:spcBef>
              <a:spcAft>
                <a:spcPts val="1000"/>
              </a:spcAft>
            </a:pPr>
            <a:r>
              <a:rPr lang="en-US" sz="3200" dirty="0"/>
              <a:t>Unwelcome, sexual or gender-based verbal, written or physical conduct</a:t>
            </a:r>
          </a:p>
          <a:p>
            <a:pPr lvl="2">
              <a:spcBef>
                <a:spcPts val="800"/>
              </a:spcBef>
              <a:spcAft>
                <a:spcPts val="1000"/>
              </a:spcAft>
            </a:pPr>
            <a:r>
              <a:rPr lang="en-US" sz="3200" dirty="0"/>
              <a:t>That a reasonable person would determine is “so severe, pervasive, and objectively offensive”</a:t>
            </a:r>
            <a:endParaRPr lang="en-US" sz="3200" b="1" dirty="0"/>
          </a:p>
          <a:p>
            <a:pPr lvl="2">
              <a:spcBef>
                <a:spcPts val="800"/>
              </a:spcBef>
              <a:spcAft>
                <a:spcPts val="1000"/>
              </a:spcAft>
            </a:pPr>
            <a:r>
              <a:rPr lang="en-US" sz="3200" dirty="0"/>
              <a:t>That it effectively denies a person equal access to education, social and/or residential programs of the College or reasonably interferes with, denies or limits employment opportunities. </a:t>
            </a:r>
          </a:p>
          <a:p>
            <a:pPr lvl="2">
              <a:spcBef>
                <a:spcPts val="800"/>
              </a:spcBef>
              <a:spcAft>
                <a:spcPts val="1000"/>
              </a:spcAft>
            </a:pPr>
            <a:r>
              <a:rPr lang="en-US" sz="3200" dirty="0"/>
              <a:t>And is based on real or reasonably perceived power differentials (aka, quid pro quo), the creation of a hostile environment,  retaliation and any instance of sexual assault (as defined in the </a:t>
            </a:r>
            <a:r>
              <a:rPr lang="en-US" sz="3200" dirty="0" err="1"/>
              <a:t>Clery</a:t>
            </a:r>
            <a:r>
              <a:rPr lang="en-US" sz="3200" dirty="0"/>
              <a:t> Act), dating violence, domestic violence, or stalking as defined in the Violence Against Women Act (VAWA).</a:t>
            </a:r>
            <a:endParaRPr lang="en-US" sz="2400" dirty="0"/>
          </a:p>
        </p:txBody>
      </p:sp>
    </p:spTree>
    <p:extLst>
      <p:ext uri="{BB962C8B-B14F-4D97-AF65-F5344CB8AC3E}">
        <p14:creationId xmlns:p14="http://schemas.microsoft.com/office/powerpoint/2010/main" val="937526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3">
                                            <p:txEl>
                                              <p:pRg st="2" end="2"/>
                                            </p:txEl>
                                          </p:spTgt>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9575" y="552450"/>
            <a:ext cx="10577424" cy="1240486"/>
          </a:xfrm>
        </p:spPr>
        <p:txBody>
          <a:bodyPr>
            <a:normAutofit/>
          </a:bodyPr>
          <a:lstStyle/>
          <a:p>
            <a:r>
              <a:rPr lang="en-US" sz="4400" dirty="0"/>
              <a:t>Sexual violence</a:t>
            </a:r>
          </a:p>
        </p:txBody>
      </p:sp>
      <p:sp>
        <p:nvSpPr>
          <p:cNvPr id="3" name="Content Placeholder 2"/>
          <p:cNvSpPr>
            <a:spLocks noGrp="1"/>
          </p:cNvSpPr>
          <p:nvPr>
            <p:ph idx="1"/>
          </p:nvPr>
        </p:nvSpPr>
        <p:spPr>
          <a:xfrm>
            <a:off x="728871" y="2011680"/>
            <a:ext cx="10824954" cy="4617720"/>
          </a:xfrm>
        </p:spPr>
        <p:txBody>
          <a:bodyPr>
            <a:normAutofit/>
          </a:bodyPr>
          <a:lstStyle/>
          <a:p>
            <a:pPr marL="457200" lvl="2" indent="0">
              <a:buNone/>
            </a:pPr>
            <a:r>
              <a:rPr lang="en-US" sz="2800" b="1" dirty="0"/>
              <a:t>Non-Consensual Sexual Intercourse</a:t>
            </a:r>
          </a:p>
          <a:p>
            <a:pPr lvl="2"/>
            <a:r>
              <a:rPr lang="en-US" sz="2800" dirty="0"/>
              <a:t>Any sexual penetration or intercourse, however slight, with any object, by a person upon another person, that is without consent and/or by force</a:t>
            </a:r>
          </a:p>
          <a:p>
            <a:pPr lvl="2"/>
            <a:endParaRPr lang="en-US" sz="2800" dirty="0"/>
          </a:p>
          <a:p>
            <a:pPr marL="457200" lvl="2" indent="0">
              <a:buNone/>
            </a:pPr>
            <a:r>
              <a:rPr lang="en-US" sz="2800" b="1" dirty="0"/>
              <a:t>Non-Consensual Sexual Contact</a:t>
            </a:r>
          </a:p>
          <a:p>
            <a:pPr lvl="2"/>
            <a:r>
              <a:rPr lang="en-US" sz="2800" dirty="0"/>
              <a:t>Any intentional sexual touching, however slight, with any object by a person upon another person that is without consent and/or by force</a:t>
            </a:r>
          </a:p>
          <a:p>
            <a:pPr lvl="2"/>
            <a:endParaRPr lang="en-US" sz="2800" dirty="0"/>
          </a:p>
          <a:p>
            <a:pPr lvl="2"/>
            <a:endParaRPr lang="en-US" sz="9600" dirty="0"/>
          </a:p>
        </p:txBody>
      </p:sp>
    </p:spTree>
    <p:extLst>
      <p:ext uri="{BB962C8B-B14F-4D97-AF65-F5344CB8AC3E}">
        <p14:creationId xmlns:p14="http://schemas.microsoft.com/office/powerpoint/2010/main" val="833570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p:cTn id="1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9" dur="500"/>
                                        <p:tgtEl>
                                          <p:spTgt spid="3">
                                            <p:txEl>
                                              <p:pRg st="3" end="3"/>
                                            </p:txEl>
                                          </p:spTgt>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 calcmode="lin" valueType="num">
                                      <p:cBhvr>
                                        <p:cTn id="22"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919" y="352756"/>
            <a:ext cx="9784080" cy="1371600"/>
          </a:xfrm>
        </p:spPr>
        <p:txBody>
          <a:bodyPr>
            <a:noAutofit/>
          </a:bodyPr>
          <a:lstStyle/>
          <a:p>
            <a:r>
              <a:rPr lang="en-US" sz="4400" dirty="0"/>
              <a:t>Scope of jurisdiction</a:t>
            </a:r>
          </a:p>
        </p:txBody>
      </p:sp>
      <p:sp>
        <p:nvSpPr>
          <p:cNvPr id="4" name="Content Placeholder 3"/>
          <p:cNvSpPr>
            <a:spLocks noGrp="1"/>
          </p:cNvSpPr>
          <p:nvPr>
            <p:ph sz="half" idx="1"/>
          </p:nvPr>
        </p:nvSpPr>
        <p:spPr>
          <a:xfrm>
            <a:off x="800100" y="2011679"/>
            <a:ext cx="10490752" cy="4614407"/>
          </a:xfrm>
        </p:spPr>
        <p:txBody>
          <a:bodyPr>
            <a:noAutofit/>
          </a:bodyPr>
          <a:lstStyle/>
          <a:p>
            <a:pPr marL="457200" lvl="2" indent="0">
              <a:buNone/>
            </a:pPr>
            <a:r>
              <a:rPr lang="en-US" sz="2800" dirty="0"/>
              <a:t>Incidents that take place in the United States:</a:t>
            </a:r>
          </a:p>
          <a:p>
            <a:pPr lvl="2"/>
            <a:endParaRPr lang="en-US" sz="2800" dirty="0"/>
          </a:p>
          <a:p>
            <a:pPr lvl="2"/>
            <a:r>
              <a:rPr lang="en-US" sz="2800" dirty="0"/>
              <a:t>on the campus or campus-owned property</a:t>
            </a:r>
          </a:p>
          <a:p>
            <a:pPr lvl="2"/>
            <a:r>
              <a:rPr lang="en-US" sz="2800" dirty="0"/>
              <a:t>at college-sponsored events or programs (on or off campus)</a:t>
            </a:r>
          </a:p>
          <a:p>
            <a:pPr lvl="2"/>
            <a:r>
              <a:rPr lang="en-US" sz="2800" dirty="0"/>
              <a:t>that could create a downstream discriminatory effect or hostile environment on the campus (e.g., 2 or more students or employees are involved, online/cyber harassment)</a:t>
            </a:r>
          </a:p>
          <a:p>
            <a:pPr lvl="2"/>
            <a:r>
              <a:rPr lang="en-US" sz="2800" dirty="0"/>
              <a:t>where the College has control over the harasser or the context of the harassment </a:t>
            </a:r>
            <a:endParaRPr lang="en-US" sz="3600" dirty="0"/>
          </a:p>
        </p:txBody>
      </p:sp>
    </p:spTree>
    <p:extLst>
      <p:ext uri="{BB962C8B-B14F-4D97-AF65-F5344CB8AC3E}">
        <p14:creationId xmlns:p14="http://schemas.microsoft.com/office/powerpoint/2010/main" val="1127707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wipe(down)">
                                      <p:cBhvr>
                                        <p:cTn id="10" dur="500"/>
                                        <p:tgtEl>
                                          <p:spTgt spid="4">
                                            <p:txEl>
                                              <p:pRg st="2" end="2"/>
                                            </p:txEl>
                                          </p:spTgt>
                                        </p:tgtEl>
                                      </p:cBhvr>
                                    </p:animEffect>
                                  </p:childTnLst>
                                </p:cTn>
                              </p:par>
                            </p:childTnLst>
                          </p:cTn>
                        </p:par>
                        <p:par>
                          <p:cTn id="11" fill="hold">
                            <p:stCondLst>
                              <p:cond delay="500"/>
                            </p:stCondLst>
                            <p:childTnLst>
                              <p:par>
                                <p:cTn id="12" presetID="22" presetClass="entr" presetSubtype="4" fill="hold" grpId="0" nodeType="afterEffect">
                                  <p:stCondLst>
                                    <p:cond delay="0"/>
                                  </p:stCondLst>
                                  <p:childTnLst>
                                    <p:set>
                                      <p:cBhvr>
                                        <p:cTn id="13" dur="1" fill="hold">
                                          <p:stCondLst>
                                            <p:cond delay="0"/>
                                          </p:stCondLst>
                                        </p:cTn>
                                        <p:tgtEl>
                                          <p:spTgt spid="4">
                                            <p:txEl>
                                              <p:pRg st="3" end="3"/>
                                            </p:txEl>
                                          </p:spTgt>
                                        </p:tgtEl>
                                        <p:attrNameLst>
                                          <p:attrName>style.visibility</p:attrName>
                                        </p:attrNameLst>
                                      </p:cBhvr>
                                      <p:to>
                                        <p:strVal val="visible"/>
                                      </p:to>
                                    </p:set>
                                    <p:animEffect transition="in" filter="wipe(down)">
                                      <p:cBhvr>
                                        <p:cTn id="14" dur="500"/>
                                        <p:tgtEl>
                                          <p:spTgt spid="4">
                                            <p:txEl>
                                              <p:pRg st="3" end="3"/>
                                            </p:txEl>
                                          </p:spTgt>
                                        </p:tgtEl>
                                      </p:cBhvr>
                                    </p:animEffect>
                                  </p:childTnLst>
                                </p:cTn>
                              </p:par>
                            </p:childTnLst>
                          </p:cTn>
                        </p:par>
                        <p:par>
                          <p:cTn id="15" fill="hold">
                            <p:stCondLst>
                              <p:cond delay="1000"/>
                            </p:stCondLst>
                            <p:childTnLst>
                              <p:par>
                                <p:cTn id="16" presetID="22" presetClass="entr" presetSubtype="4" fill="hold" grpId="0" nodeType="afterEffect">
                                  <p:stCondLst>
                                    <p:cond delay="0"/>
                                  </p:stCondLst>
                                  <p:childTnLst>
                                    <p:set>
                                      <p:cBhvr>
                                        <p:cTn id="17" dur="1" fill="hold">
                                          <p:stCondLst>
                                            <p:cond delay="0"/>
                                          </p:stCondLst>
                                        </p:cTn>
                                        <p:tgtEl>
                                          <p:spTgt spid="4">
                                            <p:txEl>
                                              <p:pRg st="4" end="4"/>
                                            </p:txEl>
                                          </p:spTgt>
                                        </p:tgtEl>
                                        <p:attrNameLst>
                                          <p:attrName>style.visibility</p:attrName>
                                        </p:attrNameLst>
                                      </p:cBhvr>
                                      <p:to>
                                        <p:strVal val="visible"/>
                                      </p:to>
                                    </p:set>
                                    <p:animEffect transition="in" filter="wipe(down)">
                                      <p:cBhvr>
                                        <p:cTn id="18" dur="500"/>
                                        <p:tgtEl>
                                          <p:spTgt spid="4">
                                            <p:txEl>
                                              <p:pRg st="4" end="4"/>
                                            </p:txEl>
                                          </p:spTgt>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animEffect transition="in" filter="wipe(down)">
                                      <p:cBhvr>
                                        <p:cTn id="21"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Agenda</a:t>
            </a:r>
          </a:p>
        </p:txBody>
      </p:sp>
      <p:sp>
        <p:nvSpPr>
          <p:cNvPr id="3" name="Content Placeholder 2"/>
          <p:cNvSpPr>
            <a:spLocks noGrp="1"/>
          </p:cNvSpPr>
          <p:nvPr>
            <p:ph idx="1"/>
          </p:nvPr>
        </p:nvSpPr>
        <p:spPr/>
        <p:txBody>
          <a:bodyPr>
            <a:normAutofit fontScale="85000" lnSpcReduction="20000"/>
          </a:bodyPr>
          <a:lstStyle/>
          <a:p>
            <a:r>
              <a:rPr lang="en-US" sz="3600" dirty="0"/>
              <a:t>What is Title IX?</a:t>
            </a:r>
          </a:p>
          <a:p>
            <a:r>
              <a:rPr lang="en-US" sz="3600" dirty="0"/>
              <a:t>Why is it Important?</a:t>
            </a:r>
          </a:p>
          <a:p>
            <a:r>
              <a:rPr lang="en-US" sz="3600" dirty="0"/>
              <a:t>Our Role</a:t>
            </a:r>
          </a:p>
          <a:p>
            <a:r>
              <a:rPr lang="en-US" sz="3600" dirty="0"/>
              <a:t>Some Key Definitions</a:t>
            </a:r>
          </a:p>
          <a:p>
            <a:r>
              <a:rPr lang="en-US" sz="3600" dirty="0"/>
              <a:t>Reporting &amp; University Response</a:t>
            </a:r>
          </a:p>
          <a:p>
            <a:r>
              <a:rPr lang="en-US" sz="3600" dirty="0"/>
              <a:t>How to Support Students</a:t>
            </a:r>
          </a:p>
          <a:p>
            <a:r>
              <a:rPr lang="en-US" sz="3600" dirty="0"/>
              <a:t>Campus Resources</a:t>
            </a:r>
          </a:p>
          <a:p>
            <a:r>
              <a:rPr lang="en-US" sz="3600" dirty="0"/>
              <a:t>What’s Next?</a:t>
            </a:r>
          </a:p>
          <a:p>
            <a:endParaRPr lang="en-US" dirty="0"/>
          </a:p>
          <a:p>
            <a:endParaRPr lang="en-US" dirty="0"/>
          </a:p>
          <a:p>
            <a:endParaRPr lang="en-US" dirty="0"/>
          </a:p>
        </p:txBody>
      </p:sp>
    </p:spTree>
    <p:extLst>
      <p:ext uri="{BB962C8B-B14F-4D97-AF65-F5344CB8AC3E}">
        <p14:creationId xmlns:p14="http://schemas.microsoft.com/office/powerpoint/2010/main" val="11383765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9575" y="552450"/>
            <a:ext cx="10577424" cy="1240486"/>
          </a:xfrm>
        </p:spPr>
        <p:txBody>
          <a:bodyPr>
            <a:normAutofit/>
          </a:bodyPr>
          <a:lstStyle/>
          <a:p>
            <a:r>
              <a:rPr lang="en-US" sz="4400" dirty="0"/>
              <a:t>retaliation</a:t>
            </a:r>
          </a:p>
        </p:txBody>
      </p:sp>
      <p:sp>
        <p:nvSpPr>
          <p:cNvPr id="3" name="Content Placeholder 2"/>
          <p:cNvSpPr>
            <a:spLocks noGrp="1"/>
          </p:cNvSpPr>
          <p:nvPr>
            <p:ph idx="1"/>
          </p:nvPr>
        </p:nvSpPr>
        <p:spPr>
          <a:xfrm>
            <a:off x="728871" y="2011680"/>
            <a:ext cx="10824954" cy="4617720"/>
          </a:xfrm>
        </p:spPr>
        <p:txBody>
          <a:bodyPr>
            <a:normAutofit lnSpcReduction="10000"/>
          </a:bodyPr>
          <a:lstStyle/>
          <a:p>
            <a:pPr marL="457200" lvl="2" indent="0">
              <a:spcBef>
                <a:spcPts val="800"/>
              </a:spcBef>
              <a:spcAft>
                <a:spcPts val="1000"/>
              </a:spcAft>
              <a:buNone/>
            </a:pPr>
            <a:r>
              <a:rPr lang="en-US" sz="2800" b="1" dirty="0"/>
              <a:t>Any adverse action taken against an individual for:</a:t>
            </a:r>
          </a:p>
          <a:p>
            <a:pPr lvl="2">
              <a:spcBef>
                <a:spcPts val="800"/>
              </a:spcBef>
              <a:spcAft>
                <a:spcPts val="1000"/>
              </a:spcAft>
            </a:pPr>
            <a:r>
              <a:rPr lang="en-US" sz="2400" dirty="0"/>
              <a:t>Alleging harassment or discrimination,</a:t>
            </a:r>
          </a:p>
          <a:p>
            <a:pPr lvl="2">
              <a:spcBef>
                <a:spcPts val="800"/>
              </a:spcBef>
              <a:spcAft>
                <a:spcPts val="1000"/>
              </a:spcAft>
            </a:pPr>
            <a:r>
              <a:rPr lang="en-US" sz="2400" dirty="0"/>
              <a:t>Supporting a reporting party, or</a:t>
            </a:r>
          </a:p>
          <a:p>
            <a:pPr lvl="2">
              <a:spcBef>
                <a:spcPts val="800"/>
              </a:spcBef>
              <a:spcAft>
                <a:spcPts val="1000"/>
              </a:spcAft>
            </a:pPr>
            <a:r>
              <a:rPr lang="en-US" sz="2400" dirty="0"/>
              <a:t>Assisting in providing information relevant to a claim of harassment or discrimination (e.g., serving as a witness)</a:t>
            </a:r>
          </a:p>
          <a:p>
            <a:pPr marL="457200" lvl="2" indent="0">
              <a:spcBef>
                <a:spcPts val="800"/>
              </a:spcBef>
              <a:spcAft>
                <a:spcPts val="1000"/>
              </a:spcAft>
              <a:buNone/>
            </a:pPr>
            <a:r>
              <a:rPr lang="en-US" sz="2800" dirty="0"/>
              <a:t>Retaliation is a serious violation of University policy and will be addressed under the University’s grievance and/or employment policies.</a:t>
            </a:r>
          </a:p>
          <a:p>
            <a:pPr marL="457200" lvl="2" indent="0">
              <a:spcBef>
                <a:spcPts val="800"/>
              </a:spcBef>
              <a:spcAft>
                <a:spcPts val="1000"/>
              </a:spcAft>
              <a:buNone/>
            </a:pPr>
            <a:r>
              <a:rPr lang="en-US" sz="2800" dirty="0"/>
              <a:t>Butler University will take all appropriate actions to protect individuals who fear that they may be subjected to retaliation.</a:t>
            </a:r>
          </a:p>
        </p:txBody>
      </p:sp>
    </p:spTree>
    <p:extLst>
      <p:ext uri="{BB962C8B-B14F-4D97-AF65-F5344CB8AC3E}">
        <p14:creationId xmlns:p14="http://schemas.microsoft.com/office/powerpoint/2010/main" val="300572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5" dur="500"/>
                                        <p:tgtEl>
                                          <p:spTgt spid="3">
                                            <p:txEl>
                                              <p:pRg st="1" end="1"/>
                                            </p:txEl>
                                          </p:spTgt>
                                        </p:tgtEl>
                                      </p:cBhvr>
                                    </p:animEffect>
                                  </p:childTnLst>
                                </p:cTn>
                              </p:par>
                            </p:childTnLst>
                          </p:cTn>
                        </p:par>
                        <p:par>
                          <p:cTn id="16" fill="hold">
                            <p:stCondLst>
                              <p:cond delay="1000"/>
                            </p:stCondLst>
                            <p:childTnLst>
                              <p:par>
                                <p:cTn id="17" presetID="53" presetClass="entr" presetSubtype="16"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3">
                                            <p:txEl>
                                              <p:pRg st="2" end="2"/>
                                            </p:txEl>
                                          </p:spTgt>
                                        </p:tgtEl>
                                      </p:cBhvr>
                                    </p:animEffect>
                                  </p:childTnLst>
                                </p:cTn>
                              </p:par>
                            </p:childTnLst>
                          </p:cTn>
                        </p:par>
                        <p:par>
                          <p:cTn id="22" fill="hold">
                            <p:stCondLst>
                              <p:cond delay="1500"/>
                            </p:stCondLst>
                            <p:childTnLst>
                              <p:par>
                                <p:cTn id="23" presetID="53" presetClass="entr" presetSubtype="16"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7" dur="500"/>
                                        <p:tgtEl>
                                          <p:spTgt spid="3">
                                            <p:txEl>
                                              <p:pRg st="3" end="3"/>
                                            </p:txEl>
                                          </p:spTgt>
                                        </p:tgtEl>
                                      </p:cBhvr>
                                    </p:animEffect>
                                  </p:childTnLst>
                                </p:cTn>
                              </p:par>
                            </p:childTnLst>
                          </p:cTn>
                        </p:par>
                        <p:par>
                          <p:cTn id="28" fill="hold">
                            <p:stCondLst>
                              <p:cond delay="2000"/>
                            </p:stCondLst>
                            <p:childTnLst>
                              <p:par>
                                <p:cTn id="29" presetID="53" presetClass="entr" presetSubtype="16"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3" dur="500"/>
                                        <p:tgtEl>
                                          <p:spTgt spid="3">
                                            <p:txEl>
                                              <p:pRg st="4" end="4"/>
                                            </p:txEl>
                                          </p:spTgt>
                                        </p:tgtEl>
                                      </p:cBhvr>
                                    </p:animEffect>
                                  </p:childTnLst>
                                </p:cTn>
                              </p:par>
                            </p:childTnLst>
                          </p:cTn>
                        </p:par>
                        <p:par>
                          <p:cTn id="34" fill="hold">
                            <p:stCondLst>
                              <p:cond delay="2500"/>
                            </p:stCondLst>
                            <p:childTnLst>
                              <p:par>
                                <p:cTn id="35" presetID="53" presetClass="entr" presetSubtype="16" fill="hold" grpId="0" nodeType="after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9575" y="552450"/>
            <a:ext cx="10577424" cy="1240486"/>
          </a:xfrm>
        </p:spPr>
        <p:txBody>
          <a:bodyPr>
            <a:normAutofit/>
          </a:bodyPr>
          <a:lstStyle/>
          <a:p>
            <a:r>
              <a:rPr lang="en-US" sz="4400" dirty="0"/>
              <a:t>consent</a:t>
            </a:r>
          </a:p>
        </p:txBody>
      </p:sp>
      <p:sp>
        <p:nvSpPr>
          <p:cNvPr id="3" name="Content Placeholder 2"/>
          <p:cNvSpPr>
            <a:spLocks noGrp="1"/>
          </p:cNvSpPr>
          <p:nvPr>
            <p:ph idx="1"/>
          </p:nvPr>
        </p:nvSpPr>
        <p:spPr>
          <a:xfrm>
            <a:off x="728871" y="2011680"/>
            <a:ext cx="10824954" cy="4617720"/>
          </a:xfrm>
        </p:spPr>
        <p:txBody>
          <a:bodyPr>
            <a:normAutofit/>
          </a:bodyPr>
          <a:lstStyle/>
          <a:p>
            <a:pPr lvl="2"/>
            <a:r>
              <a:rPr lang="en-US" sz="3200" dirty="0"/>
              <a:t>Consent is knowing, voluntary and clear permission by word or action, to engage in mutually agreed upon sexual activity.  </a:t>
            </a:r>
          </a:p>
          <a:p>
            <a:pPr lvl="2"/>
            <a:endParaRPr lang="en-US" sz="3200" dirty="0"/>
          </a:p>
          <a:p>
            <a:pPr lvl="2"/>
            <a:r>
              <a:rPr lang="en-US" sz="3200" dirty="0"/>
              <a:t>Consent can be withdrawn at any time during a sexual activity by expressed word or action.  </a:t>
            </a:r>
          </a:p>
          <a:p>
            <a:pPr lvl="2"/>
            <a:endParaRPr lang="en-US" sz="3200" dirty="0"/>
          </a:p>
          <a:p>
            <a:pPr lvl="2"/>
            <a:r>
              <a:rPr lang="en-US" sz="3200" dirty="0"/>
              <a:t>Consent to some activity cannot be presumed consent to other activity.</a:t>
            </a:r>
          </a:p>
          <a:p>
            <a:pPr lvl="2"/>
            <a:endParaRPr lang="en-US" sz="9600" dirty="0"/>
          </a:p>
        </p:txBody>
      </p:sp>
    </p:spTree>
    <p:extLst>
      <p:ext uri="{BB962C8B-B14F-4D97-AF65-F5344CB8AC3E}">
        <p14:creationId xmlns:p14="http://schemas.microsoft.com/office/powerpoint/2010/main" val="1091645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5" dur="500"/>
                                        <p:tgtEl>
                                          <p:spTgt spid="3">
                                            <p:txEl>
                                              <p:pRg st="2" end="2"/>
                                            </p:txEl>
                                          </p:spTgt>
                                        </p:tgtEl>
                                      </p:cBhvr>
                                    </p:animEffect>
                                  </p:childTnLst>
                                </p:cTn>
                              </p:par>
                            </p:childTnLst>
                          </p:cTn>
                        </p:par>
                        <p:par>
                          <p:cTn id="16" fill="hold">
                            <p:stCondLst>
                              <p:cond delay="1000"/>
                            </p:stCondLst>
                            <p:childTnLst>
                              <p:par>
                                <p:cTn id="17" presetID="53" presetClass="entr" presetSubtype="16" fill="hold" grpId="0" nodeType="after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p:cTn id="1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8280" y="2207959"/>
            <a:ext cx="10929691" cy="1676400"/>
          </a:xfrm>
        </p:spPr>
        <p:txBody>
          <a:bodyPr/>
          <a:lstStyle/>
          <a:p>
            <a:r>
              <a:rPr lang="en-US" sz="5400" b="1" dirty="0"/>
              <a:t>Campus support</a:t>
            </a:r>
          </a:p>
        </p:txBody>
      </p:sp>
    </p:spTree>
    <p:extLst>
      <p:ext uri="{BB962C8B-B14F-4D97-AF65-F5344CB8AC3E}">
        <p14:creationId xmlns:p14="http://schemas.microsoft.com/office/powerpoint/2010/main" val="42773349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6600" dirty="0"/>
              <a:t>Title IX Coordinator Responsibilities</a:t>
            </a:r>
          </a:p>
        </p:txBody>
      </p:sp>
      <p:sp>
        <p:nvSpPr>
          <p:cNvPr id="4" name="Content Placeholder 3"/>
          <p:cNvSpPr>
            <a:spLocks noGrp="1"/>
          </p:cNvSpPr>
          <p:nvPr>
            <p:ph sz="half" idx="1"/>
          </p:nvPr>
        </p:nvSpPr>
        <p:spPr>
          <a:xfrm>
            <a:off x="385232" y="2193779"/>
            <a:ext cx="4875881" cy="4273696"/>
          </a:xfrm>
        </p:spPr>
        <p:txBody>
          <a:bodyPr>
            <a:noAutofit/>
          </a:bodyPr>
          <a:lstStyle/>
          <a:p>
            <a:pPr lvl="0"/>
            <a:r>
              <a:rPr lang="en-US" sz="2400" dirty="0"/>
              <a:t>Creation, implementation, and enforcement of institutional policy </a:t>
            </a:r>
          </a:p>
          <a:p>
            <a:pPr lvl="0"/>
            <a:r>
              <a:rPr lang="en-US" sz="2400" dirty="0"/>
              <a:t>Assurance of compliance with stop, prevent, remedy</a:t>
            </a:r>
          </a:p>
          <a:p>
            <a:r>
              <a:rPr lang="en-US" sz="2400" dirty="0"/>
              <a:t>Oversight and coordination of prompt and equitable grievance procedures </a:t>
            </a:r>
          </a:p>
          <a:p>
            <a:r>
              <a:rPr lang="en-US" sz="2400" dirty="0"/>
              <a:t>Point-person for complaints and meeting with reporting and responding parties</a:t>
            </a:r>
          </a:p>
        </p:txBody>
      </p:sp>
      <p:sp>
        <p:nvSpPr>
          <p:cNvPr id="7" name="Content Placeholder 3">
            <a:extLst>
              <a:ext uri="{FF2B5EF4-FFF2-40B4-BE49-F238E27FC236}">
                <a16:creationId xmlns:a16="http://schemas.microsoft.com/office/drawing/2014/main" id="{C577FFA6-3ABB-474E-A175-BAF6AF0853D1}"/>
              </a:ext>
            </a:extLst>
          </p:cNvPr>
          <p:cNvSpPr txBox="1">
            <a:spLocks/>
          </p:cNvSpPr>
          <p:nvPr/>
        </p:nvSpPr>
        <p:spPr>
          <a:xfrm>
            <a:off x="6143312" y="2200407"/>
            <a:ext cx="5154176" cy="4273696"/>
          </a:xfrm>
          <a:prstGeom prst="rect">
            <a:avLst/>
          </a:prstGeom>
        </p:spPr>
        <p:txBody>
          <a:bodyPr vert="horz" lIns="91440" tIns="45720" rIns="91440" bIns="45720" rtlCol="0">
            <a:normAutofit/>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a:lstStyle>
          <a:p>
            <a:endParaRPr lang="en-US" b="1" dirty="0"/>
          </a:p>
        </p:txBody>
      </p:sp>
      <p:sp>
        <p:nvSpPr>
          <p:cNvPr id="5" name="Content Placeholder 3">
            <a:extLst>
              <a:ext uri="{FF2B5EF4-FFF2-40B4-BE49-F238E27FC236}">
                <a16:creationId xmlns:a16="http://schemas.microsoft.com/office/drawing/2014/main" id="{073A5109-BC60-AD46-A48E-E20FB9A50BA0}"/>
              </a:ext>
            </a:extLst>
          </p:cNvPr>
          <p:cNvSpPr txBox="1">
            <a:spLocks/>
          </p:cNvSpPr>
          <p:nvPr/>
        </p:nvSpPr>
        <p:spPr>
          <a:xfrm>
            <a:off x="6779417" y="2200407"/>
            <a:ext cx="4875881" cy="4273696"/>
          </a:xfrm>
          <a:prstGeom prst="rect">
            <a:avLst/>
          </a:prstGeom>
        </p:spPr>
        <p:txBody>
          <a:bodyPr vert="horz" lIns="91440" tIns="45720" rIns="91440" bIns="45720" rtlCol="0">
            <a:noAutofit/>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a:lstStyle>
          <a:p>
            <a:r>
              <a:rPr lang="en-US" sz="2400" dirty="0"/>
              <a:t>Assurance with compliance with final sanctions</a:t>
            </a:r>
          </a:p>
          <a:p>
            <a:r>
              <a:rPr lang="en-US" sz="2400" dirty="0"/>
              <a:t>Compliance oversight</a:t>
            </a:r>
          </a:p>
          <a:p>
            <a:r>
              <a:rPr lang="en-US" sz="2400" dirty="0"/>
              <a:t>Training oversight</a:t>
            </a:r>
          </a:p>
          <a:p>
            <a:r>
              <a:rPr lang="en-US" sz="2400" dirty="0"/>
              <a:t>Athletics gender equity oversight</a:t>
            </a:r>
          </a:p>
          <a:p>
            <a:r>
              <a:rPr lang="en-US" sz="2400" dirty="0"/>
              <a:t>Contact for government inquiries and Title IX inquiries</a:t>
            </a:r>
          </a:p>
        </p:txBody>
      </p:sp>
    </p:spTree>
    <p:extLst>
      <p:ext uri="{BB962C8B-B14F-4D97-AF65-F5344CB8AC3E}">
        <p14:creationId xmlns:p14="http://schemas.microsoft.com/office/powerpoint/2010/main" val="4186713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4">
                                            <p:txEl>
                                              <p:pRg st="3" end="3"/>
                                            </p:txEl>
                                          </p:spTgt>
                                        </p:tgtEl>
                                        <p:attrNameLst>
                                          <p:attrName>style.visibility</p:attrName>
                                        </p:attrNameLst>
                                      </p:cBhvr>
                                      <p:to>
                                        <p:strVal val="visible"/>
                                      </p:to>
                                    </p:set>
                                  </p:childTnLst>
                                </p:cTn>
                              </p:par>
                            </p:childTnLst>
                          </p:cTn>
                        </p:par>
                        <p:par>
                          <p:cTn id="18" fill="hold">
                            <p:stCondLst>
                              <p:cond delay="0"/>
                            </p:stCondLst>
                            <p:childTnLst>
                              <p:par>
                                <p:cTn id="19" presetID="1" presetClass="entr" presetSubtype="0" fill="hold" grpId="0" nodeType="afterEffect" nodePh="1">
                                  <p:stCondLst>
                                    <p:cond delay="0"/>
                                  </p:stCondLst>
                                  <p:endCondLst>
                                    <p:cond evt="begin" delay="0">
                                      <p:tn val="19"/>
                                    </p:cond>
                                  </p:endCondLst>
                                  <p:childTnLst>
                                    <p:set>
                                      <p:cBhvr>
                                        <p:cTn id="20" dur="1" fill="hold">
                                          <p:stCondLst>
                                            <p:cond delay="0"/>
                                          </p:stCondLst>
                                        </p:cTn>
                                        <p:tgtEl>
                                          <p:spTgt spid="7">
                                            <p:txEl>
                                              <p:pRg st="0" end="0"/>
                                            </p:txEl>
                                          </p:spTgt>
                                        </p:tgtEl>
                                        <p:attrNameLst>
                                          <p:attrName>style.visibility</p:attrName>
                                        </p:attrNameLst>
                                      </p:cBhvr>
                                      <p:to>
                                        <p:strVal val="visible"/>
                                      </p:to>
                                    </p:set>
                                  </p:childTnLst>
                                </p:cTn>
                              </p:par>
                            </p:childTnLst>
                          </p:cTn>
                        </p:par>
                        <p:par>
                          <p:cTn id="21" fill="hold">
                            <p:stCondLst>
                              <p:cond delay="0"/>
                            </p:stCondLst>
                            <p:childTnLst>
                              <p:par>
                                <p:cTn id="22" presetID="1" presetClass="entr" presetSubtype="0" fill="hold" grpId="0" nodeType="afterEffect">
                                  <p:stCondLst>
                                    <p:cond delay="0"/>
                                  </p:stCondLst>
                                  <p:childTnLst>
                                    <p:set>
                                      <p:cBhvr>
                                        <p:cTn id="23"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5">
                                            <p:txEl>
                                              <p:pRg st="3" end="3"/>
                                            </p:txEl>
                                          </p:spTgt>
                                        </p:tgtEl>
                                        <p:attrNameLst>
                                          <p:attrName>style.visibility</p:attrName>
                                        </p:attrNameLst>
                                      </p:cBhvr>
                                      <p:to>
                                        <p:strVal val="visible"/>
                                      </p:to>
                                    </p:set>
                                  </p:childTnLst>
                                </p:cTn>
                              </p:par>
                            </p:childTnLst>
                          </p:cTn>
                        </p:par>
                        <p:par>
                          <p:cTn id="36" fill="hold">
                            <p:stCondLst>
                              <p:cond delay="0"/>
                            </p:stCondLst>
                            <p:childTnLst>
                              <p:par>
                                <p:cTn id="37" presetID="1" presetClass="entr" presetSubtype="0" fill="hold" grpId="0" nodeType="afterEffect">
                                  <p:stCondLst>
                                    <p:cond delay="0"/>
                                  </p:stCondLst>
                                  <p:childTnLst>
                                    <p:set>
                                      <p:cBhvr>
                                        <p:cTn id="3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7" grpId="0" build="p"/>
      <p:bldP spid="5"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6600" dirty="0"/>
              <a:t>University Title IX Coordinator</a:t>
            </a:r>
          </a:p>
        </p:txBody>
      </p:sp>
      <p:sp>
        <p:nvSpPr>
          <p:cNvPr id="7" name="Content Placeholder 3">
            <a:extLst>
              <a:ext uri="{FF2B5EF4-FFF2-40B4-BE49-F238E27FC236}">
                <a16:creationId xmlns:a16="http://schemas.microsoft.com/office/drawing/2014/main" id="{C577FFA6-3ABB-474E-A175-BAF6AF0853D1}"/>
              </a:ext>
            </a:extLst>
          </p:cNvPr>
          <p:cNvSpPr txBox="1">
            <a:spLocks/>
          </p:cNvSpPr>
          <p:nvPr/>
        </p:nvSpPr>
        <p:spPr>
          <a:xfrm>
            <a:off x="3517871" y="2524603"/>
            <a:ext cx="5154176" cy="2870357"/>
          </a:xfrm>
          <a:prstGeom prst="rect">
            <a:avLst/>
          </a:prstGeom>
        </p:spPr>
        <p:txBody>
          <a:bodyPr vert="horz" lIns="91440" tIns="45720" rIns="91440" bIns="45720" rtlCol="0">
            <a:normAutofit/>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a:lstStyle>
          <a:p>
            <a:endParaRPr lang="en-US" b="1" dirty="0"/>
          </a:p>
        </p:txBody>
      </p:sp>
    </p:spTree>
    <p:extLst>
      <p:ext uri="{BB962C8B-B14F-4D97-AF65-F5344CB8AC3E}">
        <p14:creationId xmlns:p14="http://schemas.microsoft.com/office/powerpoint/2010/main" val="2251859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Campus support</a:t>
            </a:r>
          </a:p>
        </p:txBody>
      </p:sp>
      <p:sp>
        <p:nvSpPr>
          <p:cNvPr id="4" name="Content Placeholder 3"/>
          <p:cNvSpPr>
            <a:spLocks noGrp="1"/>
          </p:cNvSpPr>
          <p:nvPr>
            <p:ph sz="half" idx="1"/>
          </p:nvPr>
        </p:nvSpPr>
        <p:spPr>
          <a:xfrm>
            <a:off x="981074" y="2011679"/>
            <a:ext cx="10309777" cy="4493895"/>
          </a:xfrm>
        </p:spPr>
        <p:txBody>
          <a:bodyPr/>
          <a:lstStyle/>
          <a:p>
            <a:pPr marL="0" indent="0">
              <a:buNone/>
            </a:pPr>
            <a:r>
              <a:rPr lang="en-US" sz="2800" dirty="0"/>
              <a:t>Some examples include:</a:t>
            </a:r>
          </a:p>
          <a:p>
            <a:r>
              <a:rPr lang="en-US" dirty="0"/>
              <a:t>Counseling Services</a:t>
            </a:r>
          </a:p>
          <a:p>
            <a:r>
              <a:rPr lang="en-US" dirty="0"/>
              <a:t>Academic Support </a:t>
            </a:r>
          </a:p>
          <a:p>
            <a:r>
              <a:rPr lang="en-US" dirty="0"/>
              <a:t>Free Safety Escorts by Wilson Police Department: Butler University District</a:t>
            </a:r>
          </a:p>
          <a:p>
            <a:r>
              <a:rPr lang="en-US" dirty="0"/>
              <a:t>Health Services</a:t>
            </a:r>
          </a:p>
          <a:p>
            <a:r>
              <a:rPr lang="en-US" dirty="0"/>
              <a:t>Protective/no contact orders</a:t>
            </a:r>
          </a:p>
          <a:p>
            <a:endParaRPr lang="en-US" dirty="0"/>
          </a:p>
        </p:txBody>
      </p:sp>
    </p:spTree>
    <p:extLst>
      <p:ext uri="{BB962C8B-B14F-4D97-AF65-F5344CB8AC3E}">
        <p14:creationId xmlns:p14="http://schemas.microsoft.com/office/powerpoint/2010/main" val="1043625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grpId="0" nodeType="after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childTnLst>
                                </p:cTn>
                              </p:par>
                            </p:childTnLst>
                          </p:cTn>
                        </p:par>
                        <p:par>
                          <p:cTn id="14" fill="hold">
                            <p:stCondLst>
                              <p:cond delay="0"/>
                            </p:stCondLst>
                            <p:childTnLst>
                              <p:par>
                                <p:cTn id="15" presetID="1" presetClass="entr" presetSubtype="0" fill="hold" grpId="0" nodeType="after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childTnLst>
                          </p:cTn>
                        </p:par>
                        <p:par>
                          <p:cTn id="17" fill="hold">
                            <p:stCondLst>
                              <p:cond delay="0"/>
                            </p:stCondLst>
                            <p:childTnLst>
                              <p:par>
                                <p:cTn id="18" presetID="1" presetClass="entr" presetSubtype="0" fill="hold" grpId="0" nodeType="afterEffect">
                                  <p:stCondLst>
                                    <p:cond delay="0"/>
                                  </p:stCondLst>
                                  <p:childTnLst>
                                    <p:set>
                                      <p:cBhvr>
                                        <p:cTn id="19" dur="1" fill="hold">
                                          <p:stCondLst>
                                            <p:cond delay="0"/>
                                          </p:stCondLst>
                                        </p:cTn>
                                        <p:tgtEl>
                                          <p:spTgt spid="4">
                                            <p:txEl>
                                              <p:pRg st="4" end="4"/>
                                            </p:txEl>
                                          </p:spTgt>
                                        </p:tgtEl>
                                        <p:attrNameLst>
                                          <p:attrName>style.visibility</p:attrName>
                                        </p:attrNameLst>
                                      </p:cBhvr>
                                      <p:to>
                                        <p:strVal val="visible"/>
                                      </p:to>
                                    </p:set>
                                  </p:childTnLst>
                                </p:cTn>
                              </p:par>
                            </p:childTnLst>
                          </p:cTn>
                        </p:par>
                        <p:par>
                          <p:cTn id="20" fill="hold">
                            <p:stCondLst>
                              <p:cond delay="0"/>
                            </p:stCondLst>
                            <p:childTnLst>
                              <p:par>
                                <p:cTn id="21" presetID="1" presetClass="entr" presetSubtype="0" fill="hold" grpId="0" nodeType="after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How to bE PROACTIVE</a:t>
            </a:r>
          </a:p>
        </p:txBody>
      </p:sp>
      <p:sp>
        <p:nvSpPr>
          <p:cNvPr id="3" name="Content Placeholder 2"/>
          <p:cNvSpPr>
            <a:spLocks noGrp="1"/>
          </p:cNvSpPr>
          <p:nvPr>
            <p:ph sz="half" idx="1"/>
          </p:nvPr>
        </p:nvSpPr>
        <p:spPr>
          <a:xfrm>
            <a:off x="1202919" y="1906905"/>
            <a:ext cx="4769256" cy="4206240"/>
          </a:xfrm>
        </p:spPr>
        <p:txBody>
          <a:bodyPr>
            <a:normAutofit fontScale="70000" lnSpcReduction="20000"/>
          </a:bodyPr>
          <a:lstStyle/>
          <a:p>
            <a:pPr marL="0" indent="0">
              <a:buNone/>
            </a:pPr>
            <a:endParaRPr lang="en-US" sz="2600" dirty="0"/>
          </a:p>
          <a:p>
            <a:pPr marL="0" indent="0">
              <a:buNone/>
            </a:pPr>
            <a:r>
              <a:rPr lang="en-US" sz="2600" dirty="0"/>
              <a:t>Help students to be informed and to look out for themselves and each other in the decisions they make.</a:t>
            </a:r>
          </a:p>
        </p:txBody>
      </p:sp>
      <p:sp>
        <p:nvSpPr>
          <p:cNvPr id="5" name="Content Placeholder 4"/>
          <p:cNvSpPr>
            <a:spLocks noGrp="1"/>
          </p:cNvSpPr>
          <p:nvPr>
            <p:ph sz="half" idx="2"/>
          </p:nvPr>
        </p:nvSpPr>
        <p:spPr>
          <a:xfrm>
            <a:off x="6232119" y="2053590"/>
            <a:ext cx="4754880" cy="4453990"/>
          </a:xfrm>
        </p:spPr>
        <p:txBody>
          <a:bodyPr>
            <a:normAutofit fontScale="70000" lnSpcReduction="20000"/>
          </a:bodyPr>
          <a:lstStyle/>
          <a:p>
            <a:pPr marL="0" indent="0">
              <a:buNone/>
            </a:pPr>
            <a:r>
              <a:rPr lang="en-US" b="1" dirty="0"/>
              <a:t>Encourage Students to:</a:t>
            </a:r>
          </a:p>
          <a:p>
            <a:r>
              <a:rPr lang="en-US" dirty="0"/>
              <a:t>Be informed about Title IX </a:t>
            </a:r>
          </a:p>
          <a:p>
            <a:r>
              <a:rPr lang="en-US" dirty="0"/>
              <a:t>Be an active bystander – determine to look out for each other (See something—say something, step in or stop and call).</a:t>
            </a:r>
          </a:p>
          <a:p>
            <a:r>
              <a:rPr lang="en-US" dirty="0"/>
              <a:t>If going to parties, consider: </a:t>
            </a:r>
          </a:p>
          <a:p>
            <a:pPr lvl="1"/>
            <a:r>
              <a:rPr lang="en-US" dirty="0"/>
              <a:t>Abstaining from Alcohol</a:t>
            </a:r>
          </a:p>
          <a:p>
            <a:pPr lvl="1"/>
            <a:r>
              <a:rPr lang="en-US" dirty="0"/>
              <a:t>Going and returning in groups of 2-3 </a:t>
            </a:r>
          </a:p>
          <a:p>
            <a:pPr lvl="1"/>
            <a:r>
              <a:rPr lang="en-US" dirty="0"/>
              <a:t>Never leave drinks alone or accept a drink handed to them from someone</a:t>
            </a:r>
          </a:p>
          <a:p>
            <a:pPr lvl="1"/>
            <a:r>
              <a:rPr lang="en-US" dirty="0"/>
              <a:t>Engage in pre-party discussions with friends who agree to watch out for them</a:t>
            </a:r>
          </a:p>
          <a:p>
            <a:r>
              <a:rPr lang="en-US" dirty="0"/>
              <a:t>Trust your instincts</a:t>
            </a:r>
          </a:p>
          <a:p>
            <a:r>
              <a:rPr lang="en-US" b="1" dirty="0"/>
              <a:t>Know the definition of Consent and how to ask for it and to give it.</a:t>
            </a:r>
            <a:endParaRPr lang="en-US" dirty="0"/>
          </a:p>
          <a:p>
            <a:r>
              <a:rPr lang="en-US" dirty="0"/>
              <a:t>Take Action</a:t>
            </a:r>
          </a:p>
          <a:p>
            <a:pPr lvl="1"/>
            <a:r>
              <a:rPr lang="en-US" b="1" dirty="0"/>
              <a:t>About a Violation</a:t>
            </a:r>
          </a:p>
          <a:p>
            <a:pPr lvl="1"/>
            <a:r>
              <a:rPr lang="en-US" b="1" dirty="0"/>
              <a:t>In Seeking Help</a:t>
            </a:r>
          </a:p>
          <a:p>
            <a:pPr marL="228600" lvl="1" indent="0">
              <a:buNone/>
            </a:pPr>
            <a:endParaRPr lang="en-US" b="1" dirty="0"/>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487978" y="3183775"/>
            <a:ext cx="3940233" cy="27419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2235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mph" presetSubtype="0" fill="hold" grpId="0" nodeType="afterEffect">
                                  <p:stCondLst>
                                    <p:cond delay="0"/>
                                  </p:stCondLst>
                                  <p:iterate type="lt">
                                    <p:tmPct val="4000"/>
                                  </p:iterate>
                                  <p:childTnLst>
                                    <p:set>
                                      <p:cBhvr override="childStyle">
                                        <p:cTn id="6" dur="500" fill="hold"/>
                                        <p:tgtEl>
                                          <p:spTgt spid="3">
                                            <p:txEl>
                                              <p:pRg st="1" end="1"/>
                                            </p:txEl>
                                          </p:spTgt>
                                        </p:tgtEl>
                                        <p:attrNameLst>
                                          <p:attrName>style.textDecorationUnderline</p:attrName>
                                        </p:attrNameLst>
                                      </p:cBhvr>
                                      <p:to>
                                        <p:strVal val="true"/>
                                      </p:to>
                                    </p:set>
                                  </p:childTnLst>
                                </p:cTn>
                              </p:par>
                            </p:childTnLst>
                          </p:cTn>
                        </p:par>
                        <p:par>
                          <p:cTn id="7" fill="hold">
                            <p:stCondLst>
                              <p:cond delay="2160"/>
                            </p:stCondLst>
                            <p:childTnLst>
                              <p:par>
                                <p:cTn id="8" presetID="15" presetClass="emph" presetSubtype="0" grpId="0" nodeType="afterEffect">
                                  <p:stCondLst>
                                    <p:cond delay="0"/>
                                  </p:stCondLst>
                                  <p:iterate type="lt">
                                    <p:tmAbs val="25"/>
                                  </p:iterate>
                                  <p:childTnLst>
                                    <p:set>
                                      <p:cBhvr override="childStyle">
                                        <p:cTn id="9" dur="2000"/>
                                        <p:tgtEl>
                                          <p:spTgt spid="5">
                                            <p:txEl>
                                              <p:pRg st="0" end="0"/>
                                            </p:txEl>
                                          </p:spTgt>
                                        </p:tgtEl>
                                        <p:attrNameLst>
                                          <p:attrName>style.fontWeight</p:attrName>
                                        </p:attrNameLst>
                                      </p:cBhvr>
                                      <p:to>
                                        <p:strVal val="bold"/>
                                      </p:to>
                                    </p:set>
                                  </p:childTnLst>
                                </p:cTn>
                              </p:par>
                            </p:childTnLst>
                          </p:cTn>
                        </p:par>
                      </p:childTnLst>
                    </p:cTn>
                  </p:par>
                  <p:par>
                    <p:cTn id="10" fill="hold">
                      <p:stCondLst>
                        <p:cond delay="indefinite"/>
                      </p:stCondLst>
                      <p:childTnLst>
                        <p:par>
                          <p:cTn id="11" fill="hold">
                            <p:stCondLst>
                              <p:cond delay="0"/>
                            </p:stCondLst>
                            <p:childTnLst>
                              <p:par>
                                <p:cTn id="12" presetID="15" presetClass="emph" presetSubtype="0" grpId="0" nodeType="clickEffect">
                                  <p:stCondLst>
                                    <p:cond delay="0"/>
                                  </p:stCondLst>
                                  <p:iterate type="lt">
                                    <p:tmAbs val="25"/>
                                  </p:iterate>
                                  <p:childTnLst>
                                    <p:set>
                                      <p:cBhvr override="childStyle">
                                        <p:cTn id="13" dur="2000"/>
                                        <p:tgtEl>
                                          <p:spTgt spid="5">
                                            <p:txEl>
                                              <p:pRg st="1" end="1"/>
                                            </p:txEl>
                                          </p:spTgt>
                                        </p:tgtEl>
                                        <p:attrNameLst>
                                          <p:attrName>style.fontWeight</p:attrName>
                                        </p:attrNameLst>
                                      </p:cBhvr>
                                      <p:to>
                                        <p:strVal val="bold"/>
                                      </p:to>
                                    </p:set>
                                  </p:childTnLst>
                                </p:cTn>
                              </p:par>
                            </p:childTnLst>
                          </p:cTn>
                        </p:par>
                      </p:childTnLst>
                    </p:cTn>
                  </p:par>
                  <p:par>
                    <p:cTn id="14" fill="hold">
                      <p:stCondLst>
                        <p:cond delay="indefinite"/>
                      </p:stCondLst>
                      <p:childTnLst>
                        <p:par>
                          <p:cTn id="15" fill="hold">
                            <p:stCondLst>
                              <p:cond delay="0"/>
                            </p:stCondLst>
                            <p:childTnLst>
                              <p:par>
                                <p:cTn id="16" presetID="15" presetClass="emph" presetSubtype="0" grpId="0" nodeType="clickEffect">
                                  <p:stCondLst>
                                    <p:cond delay="0"/>
                                  </p:stCondLst>
                                  <p:iterate type="lt">
                                    <p:tmAbs val="25"/>
                                  </p:iterate>
                                  <p:childTnLst>
                                    <p:set>
                                      <p:cBhvr override="childStyle">
                                        <p:cTn id="17" dur="2000"/>
                                        <p:tgtEl>
                                          <p:spTgt spid="5">
                                            <p:txEl>
                                              <p:pRg st="2" end="2"/>
                                            </p:txEl>
                                          </p:spTgt>
                                        </p:tgtEl>
                                        <p:attrNameLst>
                                          <p:attrName>style.fontWeight</p:attrName>
                                        </p:attrNameLst>
                                      </p:cBhvr>
                                      <p:to>
                                        <p:strVal val="bold"/>
                                      </p:to>
                                    </p:set>
                                  </p:childTnLst>
                                </p:cTn>
                              </p:par>
                            </p:childTnLst>
                          </p:cTn>
                        </p:par>
                      </p:childTnLst>
                    </p:cTn>
                  </p:par>
                  <p:par>
                    <p:cTn id="18" fill="hold">
                      <p:stCondLst>
                        <p:cond delay="indefinite"/>
                      </p:stCondLst>
                      <p:childTnLst>
                        <p:par>
                          <p:cTn id="19" fill="hold">
                            <p:stCondLst>
                              <p:cond delay="0"/>
                            </p:stCondLst>
                            <p:childTnLst>
                              <p:par>
                                <p:cTn id="20" presetID="15" presetClass="emph" presetSubtype="0" grpId="0" nodeType="clickEffect">
                                  <p:stCondLst>
                                    <p:cond delay="0"/>
                                  </p:stCondLst>
                                  <p:iterate type="lt">
                                    <p:tmAbs val="25"/>
                                  </p:iterate>
                                  <p:childTnLst>
                                    <p:set>
                                      <p:cBhvr override="childStyle">
                                        <p:cTn id="21" dur="2000"/>
                                        <p:tgtEl>
                                          <p:spTgt spid="5">
                                            <p:txEl>
                                              <p:pRg st="3" end="3"/>
                                            </p:txEl>
                                          </p:spTgt>
                                        </p:tgtEl>
                                        <p:attrNameLst>
                                          <p:attrName>style.fontWeight</p:attrName>
                                        </p:attrNameLst>
                                      </p:cBhvr>
                                      <p:to>
                                        <p:strVal val="bold"/>
                                      </p:to>
                                    </p:set>
                                  </p:childTnLst>
                                </p:cTn>
                              </p:par>
                              <p:par>
                                <p:cTn id="22" presetID="15" presetClass="emph" presetSubtype="0" grpId="0" nodeType="withEffect">
                                  <p:stCondLst>
                                    <p:cond delay="0"/>
                                  </p:stCondLst>
                                  <p:iterate type="lt">
                                    <p:tmAbs val="25"/>
                                  </p:iterate>
                                  <p:childTnLst>
                                    <p:set>
                                      <p:cBhvr override="childStyle">
                                        <p:cTn id="23" dur="2000"/>
                                        <p:tgtEl>
                                          <p:spTgt spid="5">
                                            <p:txEl>
                                              <p:pRg st="4" end="4"/>
                                            </p:txEl>
                                          </p:spTgt>
                                        </p:tgtEl>
                                        <p:attrNameLst>
                                          <p:attrName>style.fontWeight</p:attrName>
                                        </p:attrNameLst>
                                      </p:cBhvr>
                                      <p:to>
                                        <p:strVal val="bold"/>
                                      </p:to>
                                    </p:set>
                                  </p:childTnLst>
                                </p:cTn>
                              </p:par>
                              <p:par>
                                <p:cTn id="24" presetID="15" presetClass="emph" presetSubtype="0" grpId="0" nodeType="withEffect">
                                  <p:stCondLst>
                                    <p:cond delay="0"/>
                                  </p:stCondLst>
                                  <p:iterate type="lt">
                                    <p:tmAbs val="25"/>
                                  </p:iterate>
                                  <p:childTnLst>
                                    <p:set>
                                      <p:cBhvr override="childStyle">
                                        <p:cTn id="25" dur="2000"/>
                                        <p:tgtEl>
                                          <p:spTgt spid="5">
                                            <p:txEl>
                                              <p:pRg st="5" end="5"/>
                                            </p:txEl>
                                          </p:spTgt>
                                        </p:tgtEl>
                                        <p:attrNameLst>
                                          <p:attrName>style.fontWeight</p:attrName>
                                        </p:attrNameLst>
                                      </p:cBhvr>
                                      <p:to>
                                        <p:strVal val="bold"/>
                                      </p:to>
                                    </p:set>
                                  </p:childTnLst>
                                </p:cTn>
                              </p:par>
                              <p:par>
                                <p:cTn id="26" presetID="15" presetClass="emph" presetSubtype="0" grpId="0" nodeType="withEffect">
                                  <p:stCondLst>
                                    <p:cond delay="0"/>
                                  </p:stCondLst>
                                  <p:iterate type="lt">
                                    <p:tmAbs val="25"/>
                                  </p:iterate>
                                  <p:childTnLst>
                                    <p:set>
                                      <p:cBhvr override="childStyle">
                                        <p:cTn id="27" dur="2000"/>
                                        <p:tgtEl>
                                          <p:spTgt spid="5">
                                            <p:txEl>
                                              <p:pRg st="6" end="6"/>
                                            </p:txEl>
                                          </p:spTgt>
                                        </p:tgtEl>
                                        <p:attrNameLst>
                                          <p:attrName>style.fontWeight</p:attrName>
                                        </p:attrNameLst>
                                      </p:cBhvr>
                                      <p:to>
                                        <p:strVal val="bold"/>
                                      </p:to>
                                    </p:set>
                                  </p:childTnLst>
                                </p:cTn>
                              </p:par>
                              <p:par>
                                <p:cTn id="28" presetID="15" presetClass="emph" presetSubtype="0" grpId="0" nodeType="withEffect">
                                  <p:stCondLst>
                                    <p:cond delay="0"/>
                                  </p:stCondLst>
                                  <p:iterate type="lt">
                                    <p:tmAbs val="25"/>
                                  </p:iterate>
                                  <p:childTnLst>
                                    <p:set>
                                      <p:cBhvr override="childStyle">
                                        <p:cTn id="29" dur="2000"/>
                                        <p:tgtEl>
                                          <p:spTgt spid="5">
                                            <p:txEl>
                                              <p:pRg st="7" end="7"/>
                                            </p:txEl>
                                          </p:spTgt>
                                        </p:tgtEl>
                                        <p:attrNameLst>
                                          <p:attrName>style.fontWeight</p:attrName>
                                        </p:attrNameLst>
                                      </p:cBhvr>
                                      <p:to>
                                        <p:strVal val="bold"/>
                                      </p:to>
                                    </p:set>
                                  </p:childTnLst>
                                </p:cTn>
                              </p:par>
                            </p:childTnLst>
                          </p:cTn>
                        </p:par>
                      </p:childTnLst>
                    </p:cTn>
                  </p:par>
                  <p:par>
                    <p:cTn id="30" fill="hold">
                      <p:stCondLst>
                        <p:cond delay="indefinite"/>
                      </p:stCondLst>
                      <p:childTnLst>
                        <p:par>
                          <p:cTn id="31" fill="hold">
                            <p:stCondLst>
                              <p:cond delay="0"/>
                            </p:stCondLst>
                            <p:childTnLst>
                              <p:par>
                                <p:cTn id="32" presetID="15" presetClass="emph" presetSubtype="0" grpId="0" nodeType="clickEffect">
                                  <p:stCondLst>
                                    <p:cond delay="0"/>
                                  </p:stCondLst>
                                  <p:iterate type="lt">
                                    <p:tmAbs val="25"/>
                                  </p:iterate>
                                  <p:childTnLst>
                                    <p:set>
                                      <p:cBhvr override="childStyle">
                                        <p:cTn id="33" dur="2000"/>
                                        <p:tgtEl>
                                          <p:spTgt spid="5">
                                            <p:txEl>
                                              <p:pRg st="8" end="8"/>
                                            </p:txEl>
                                          </p:spTgt>
                                        </p:tgtEl>
                                        <p:attrNameLst>
                                          <p:attrName>style.fontWeight</p:attrName>
                                        </p:attrNameLst>
                                      </p:cBhvr>
                                      <p:to>
                                        <p:strVal val="bold"/>
                                      </p:to>
                                    </p:set>
                                  </p:childTnLst>
                                </p:cTn>
                              </p:par>
                            </p:childTnLst>
                          </p:cTn>
                        </p:par>
                      </p:childTnLst>
                    </p:cTn>
                  </p:par>
                  <p:par>
                    <p:cTn id="34" fill="hold">
                      <p:stCondLst>
                        <p:cond delay="indefinite"/>
                      </p:stCondLst>
                      <p:childTnLst>
                        <p:par>
                          <p:cTn id="35" fill="hold">
                            <p:stCondLst>
                              <p:cond delay="0"/>
                            </p:stCondLst>
                            <p:childTnLst>
                              <p:par>
                                <p:cTn id="36" presetID="15" presetClass="emph" presetSubtype="0" grpId="0" nodeType="clickEffect">
                                  <p:stCondLst>
                                    <p:cond delay="0"/>
                                  </p:stCondLst>
                                  <p:iterate type="lt">
                                    <p:tmAbs val="25"/>
                                  </p:iterate>
                                  <p:childTnLst>
                                    <p:set>
                                      <p:cBhvr override="childStyle">
                                        <p:cTn id="37" dur="2000"/>
                                        <p:tgtEl>
                                          <p:spTgt spid="5">
                                            <p:txEl>
                                              <p:pRg st="9" end="9"/>
                                            </p:txEl>
                                          </p:spTgt>
                                        </p:tgtEl>
                                        <p:attrNameLst>
                                          <p:attrName>style.fontWeight</p:attrName>
                                        </p:attrNameLst>
                                      </p:cBhvr>
                                      <p:to>
                                        <p:strVal val="bold"/>
                                      </p:to>
                                    </p:set>
                                  </p:childTnLst>
                                </p:cTn>
                              </p:par>
                            </p:childTnLst>
                          </p:cTn>
                        </p:par>
                        <p:par>
                          <p:cTn id="38" fill="hold">
                            <p:stCondLst>
                              <p:cond delay="3325"/>
                            </p:stCondLst>
                            <p:childTnLst>
                              <p:par>
                                <p:cTn id="39" presetID="15" presetClass="emph" presetSubtype="0" grpId="0" nodeType="afterEffect">
                                  <p:stCondLst>
                                    <p:cond delay="0"/>
                                  </p:stCondLst>
                                  <p:iterate type="lt">
                                    <p:tmAbs val="25"/>
                                  </p:iterate>
                                  <p:childTnLst>
                                    <p:set>
                                      <p:cBhvr override="childStyle">
                                        <p:cTn id="40" dur="2000"/>
                                        <p:tgtEl>
                                          <p:spTgt spid="5">
                                            <p:txEl>
                                              <p:pRg st="10" end="10"/>
                                            </p:txEl>
                                          </p:spTgt>
                                        </p:tgtEl>
                                        <p:attrNameLst>
                                          <p:attrName>style.fontWeight</p:attrName>
                                        </p:attrNameLst>
                                      </p:cBhvr>
                                      <p:to>
                                        <p:strVal val="bold"/>
                                      </p:to>
                                    </p:set>
                                  </p:childTnLst>
                                </p:cTn>
                              </p:par>
                              <p:par>
                                <p:cTn id="41" presetID="15" presetClass="emph" presetSubtype="0" grpId="0" nodeType="withEffect">
                                  <p:stCondLst>
                                    <p:cond delay="0"/>
                                  </p:stCondLst>
                                  <p:iterate type="lt">
                                    <p:tmAbs val="25"/>
                                  </p:iterate>
                                  <p:childTnLst>
                                    <p:set>
                                      <p:cBhvr override="childStyle">
                                        <p:cTn id="42" dur="2000"/>
                                        <p:tgtEl>
                                          <p:spTgt spid="5">
                                            <p:txEl>
                                              <p:pRg st="11" end="11"/>
                                            </p:txEl>
                                          </p:spTgt>
                                        </p:tgtEl>
                                        <p:attrNameLst>
                                          <p:attrName>style.fontWeight</p:attrName>
                                        </p:attrNameLst>
                                      </p:cBhvr>
                                      <p:to>
                                        <p:strVal val="bold"/>
                                      </p:to>
                                    </p:set>
                                  </p:childTnLst>
                                </p:cTn>
                              </p:par>
                              <p:par>
                                <p:cTn id="43" presetID="15" presetClass="emph" presetSubtype="0" grpId="0" nodeType="withEffect">
                                  <p:stCondLst>
                                    <p:cond delay="0"/>
                                  </p:stCondLst>
                                  <p:iterate type="lt">
                                    <p:tmAbs val="25"/>
                                  </p:iterate>
                                  <p:childTnLst>
                                    <p:set>
                                      <p:cBhvr override="childStyle">
                                        <p:cTn id="44" dur="2000"/>
                                        <p:tgtEl>
                                          <p:spTgt spid="5">
                                            <p:txEl>
                                              <p:pRg st="12" end="12"/>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How to be supportive</a:t>
            </a:r>
          </a:p>
        </p:txBody>
      </p:sp>
      <p:sp>
        <p:nvSpPr>
          <p:cNvPr id="3" name="Content Placeholder 2"/>
          <p:cNvSpPr>
            <a:spLocks noGrp="1"/>
          </p:cNvSpPr>
          <p:nvPr>
            <p:ph sz="half" idx="1"/>
          </p:nvPr>
        </p:nvSpPr>
        <p:spPr>
          <a:xfrm>
            <a:off x="1202919" y="1906905"/>
            <a:ext cx="4769256" cy="4206240"/>
          </a:xfrm>
        </p:spPr>
        <p:txBody>
          <a:bodyPr>
            <a:normAutofit/>
          </a:bodyPr>
          <a:lstStyle/>
          <a:p>
            <a:pPr marL="0" indent="0">
              <a:buNone/>
            </a:pPr>
            <a:r>
              <a:rPr lang="en-US" sz="2600" dirty="0"/>
              <a:t>Students that come to you to report harassment or an assault will likely be in distress.</a:t>
            </a:r>
          </a:p>
          <a:p>
            <a:pPr marL="0" indent="0" algn="ctr">
              <a:buNone/>
            </a:pPr>
            <a:r>
              <a:rPr lang="en-US" sz="2600" b="1" u="sng" dirty="0"/>
              <a:t>Your response matters!</a:t>
            </a:r>
          </a:p>
        </p:txBody>
      </p:sp>
      <p:sp>
        <p:nvSpPr>
          <p:cNvPr id="5" name="Content Placeholder 4"/>
          <p:cNvSpPr>
            <a:spLocks noGrp="1"/>
          </p:cNvSpPr>
          <p:nvPr>
            <p:ph sz="half" idx="2"/>
          </p:nvPr>
        </p:nvSpPr>
        <p:spPr>
          <a:xfrm>
            <a:off x="6232119" y="2053590"/>
            <a:ext cx="4754880" cy="4453990"/>
          </a:xfrm>
        </p:spPr>
        <p:txBody>
          <a:bodyPr>
            <a:normAutofit/>
          </a:bodyPr>
          <a:lstStyle/>
          <a:p>
            <a:pPr marL="0" indent="0">
              <a:buNone/>
            </a:pPr>
            <a:r>
              <a:rPr lang="en-US" sz="4100" b="1" dirty="0"/>
              <a:t>What to do:</a:t>
            </a:r>
          </a:p>
          <a:p>
            <a:r>
              <a:rPr lang="en-US" dirty="0"/>
              <a:t>Be informed about Title IX</a:t>
            </a:r>
          </a:p>
          <a:p>
            <a:r>
              <a:rPr lang="en-US" dirty="0"/>
              <a:t>Make sure the individual is safe and determine whether they are in need of medical attention</a:t>
            </a:r>
          </a:p>
          <a:p>
            <a:r>
              <a:rPr lang="en-US" dirty="0"/>
              <a:t>Use active listening skills </a:t>
            </a:r>
          </a:p>
          <a:p>
            <a:pPr lvl="1"/>
            <a:r>
              <a:rPr lang="en-US" dirty="0"/>
              <a:t>Be patient</a:t>
            </a:r>
          </a:p>
          <a:p>
            <a:pPr lvl="1"/>
            <a:r>
              <a:rPr lang="en-US" dirty="0"/>
              <a:t>Listen without judgement (never blaming)</a:t>
            </a:r>
          </a:p>
          <a:p>
            <a:pPr lvl="1"/>
            <a:r>
              <a:rPr lang="en-US" dirty="0"/>
              <a:t>Display empathy and compassion</a:t>
            </a:r>
          </a:p>
          <a:p>
            <a:pPr lvl="1"/>
            <a:r>
              <a:rPr lang="en-US" dirty="0"/>
              <a:t>Let the individual lead the conversation</a:t>
            </a:r>
          </a:p>
        </p:txBody>
      </p:sp>
      <p:pic>
        <p:nvPicPr>
          <p:cNvPr id="7170" name="Picture 2" descr="http://www.franciscanalliance.org/hospitals/dyer/services/behavioral-health/PublishingImages/Woman%20Having%20Counselling%20Sessio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992" y="3790686"/>
            <a:ext cx="3750081" cy="21350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59951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mph" presetSubtype="0" fill="hold" grpId="0" nodeType="afterEffect">
                                  <p:stCondLst>
                                    <p:cond delay="0"/>
                                  </p:stCondLst>
                                  <p:iterate type="lt">
                                    <p:tmPct val="4000"/>
                                  </p:iterate>
                                  <p:childTnLst>
                                    <p:set>
                                      <p:cBhvr override="childStyle">
                                        <p:cTn id="6" dur="500" fill="hold"/>
                                        <p:tgtEl>
                                          <p:spTgt spid="3">
                                            <p:txEl>
                                              <p:pRg st="0" end="0"/>
                                            </p:txEl>
                                          </p:spTgt>
                                        </p:tgtEl>
                                        <p:attrNameLst>
                                          <p:attrName>style.textDecorationUnderline</p:attrName>
                                        </p:attrNameLst>
                                      </p:cBhvr>
                                      <p:to>
                                        <p:strVal val="true"/>
                                      </p:to>
                                    </p:set>
                                  </p:childTnLst>
                                </p:cTn>
                              </p:par>
                            </p:childTnLst>
                          </p:cTn>
                        </p:par>
                        <p:par>
                          <p:cTn id="7" fill="hold">
                            <p:stCondLst>
                              <p:cond delay="1940"/>
                            </p:stCondLst>
                            <p:childTnLst>
                              <p:par>
                                <p:cTn id="8" presetID="18" presetClass="emph" presetSubtype="0" fill="hold" grpId="0" nodeType="afterEffect">
                                  <p:stCondLst>
                                    <p:cond delay="0"/>
                                  </p:stCondLst>
                                  <p:iterate type="lt">
                                    <p:tmPct val="4000"/>
                                  </p:iterate>
                                  <p:childTnLst>
                                    <p:set>
                                      <p:cBhvr override="childStyle">
                                        <p:cTn id="9" dur="500" fill="hold"/>
                                        <p:tgtEl>
                                          <p:spTgt spid="3">
                                            <p:txEl>
                                              <p:pRg st="1" end="1"/>
                                            </p:txEl>
                                          </p:spTgt>
                                        </p:tgtEl>
                                        <p:attrNameLst>
                                          <p:attrName>style.textDecorationUnderline</p:attrName>
                                        </p:attrNameLst>
                                      </p:cBhvr>
                                      <p:to>
                                        <p:strVal val="true"/>
                                      </p:to>
                                    </p:set>
                                  </p:childTnLst>
                                </p:cTn>
                              </p:par>
                            </p:childTnLst>
                          </p:cTn>
                        </p:par>
                        <p:par>
                          <p:cTn id="10" fill="hold">
                            <p:stCondLst>
                              <p:cond delay="2820"/>
                            </p:stCondLst>
                            <p:childTnLst>
                              <p:par>
                                <p:cTn id="11" presetID="15" presetClass="emph" presetSubtype="0" grpId="0" nodeType="afterEffect">
                                  <p:stCondLst>
                                    <p:cond delay="0"/>
                                  </p:stCondLst>
                                  <p:iterate type="lt">
                                    <p:tmAbs val="25"/>
                                  </p:iterate>
                                  <p:childTnLst>
                                    <p:set>
                                      <p:cBhvr override="childStyle">
                                        <p:cTn id="12" dur="2000"/>
                                        <p:tgtEl>
                                          <p:spTgt spid="5">
                                            <p:txEl>
                                              <p:pRg st="0" end="0"/>
                                            </p:txEl>
                                          </p:spTgt>
                                        </p:tgtEl>
                                        <p:attrNameLst>
                                          <p:attrName>style.fontWeight</p:attrName>
                                        </p:attrNameLst>
                                      </p:cBhvr>
                                      <p:to>
                                        <p:strVal val="bold"/>
                                      </p:to>
                                    </p:set>
                                  </p:childTnLst>
                                </p:cTn>
                              </p:par>
                            </p:childTnLst>
                          </p:cTn>
                        </p:par>
                      </p:childTnLst>
                    </p:cTn>
                  </p:par>
                  <p:par>
                    <p:cTn id="13" fill="hold">
                      <p:stCondLst>
                        <p:cond delay="indefinite"/>
                      </p:stCondLst>
                      <p:childTnLst>
                        <p:par>
                          <p:cTn id="14" fill="hold">
                            <p:stCondLst>
                              <p:cond delay="0"/>
                            </p:stCondLst>
                            <p:childTnLst>
                              <p:par>
                                <p:cTn id="15" presetID="15" presetClass="emph" presetSubtype="0" grpId="0" nodeType="clickEffect">
                                  <p:stCondLst>
                                    <p:cond delay="0"/>
                                  </p:stCondLst>
                                  <p:iterate type="lt">
                                    <p:tmAbs val="25"/>
                                  </p:iterate>
                                  <p:childTnLst>
                                    <p:set>
                                      <p:cBhvr override="childStyle">
                                        <p:cTn id="16" dur="2000"/>
                                        <p:tgtEl>
                                          <p:spTgt spid="5">
                                            <p:txEl>
                                              <p:pRg st="1" end="1"/>
                                            </p:txEl>
                                          </p:spTgt>
                                        </p:tgtEl>
                                        <p:attrNameLst>
                                          <p:attrName>style.fontWeight</p:attrName>
                                        </p:attrNameLst>
                                      </p:cBhvr>
                                      <p:to>
                                        <p:strVal val="bold"/>
                                      </p:to>
                                    </p:set>
                                  </p:childTnLst>
                                </p:cTn>
                              </p:par>
                            </p:childTnLst>
                          </p:cTn>
                        </p:par>
                      </p:childTnLst>
                    </p:cTn>
                  </p:par>
                  <p:par>
                    <p:cTn id="17" fill="hold">
                      <p:stCondLst>
                        <p:cond delay="indefinite"/>
                      </p:stCondLst>
                      <p:childTnLst>
                        <p:par>
                          <p:cTn id="18" fill="hold">
                            <p:stCondLst>
                              <p:cond delay="0"/>
                            </p:stCondLst>
                            <p:childTnLst>
                              <p:par>
                                <p:cTn id="19" presetID="15" presetClass="emph" presetSubtype="0" grpId="0" nodeType="clickEffect">
                                  <p:stCondLst>
                                    <p:cond delay="0"/>
                                  </p:stCondLst>
                                  <p:iterate type="lt">
                                    <p:tmAbs val="25"/>
                                  </p:iterate>
                                  <p:childTnLst>
                                    <p:set>
                                      <p:cBhvr override="childStyle">
                                        <p:cTn id="20" dur="2000"/>
                                        <p:tgtEl>
                                          <p:spTgt spid="5">
                                            <p:txEl>
                                              <p:pRg st="2" end="2"/>
                                            </p:txEl>
                                          </p:spTgt>
                                        </p:tgtEl>
                                        <p:attrNameLst>
                                          <p:attrName>style.fontWeight</p:attrName>
                                        </p:attrNameLst>
                                      </p:cBhvr>
                                      <p:to>
                                        <p:strVal val="bold"/>
                                      </p:to>
                                    </p:set>
                                  </p:childTnLst>
                                </p:cTn>
                              </p:par>
                            </p:childTnLst>
                          </p:cTn>
                        </p:par>
                      </p:childTnLst>
                    </p:cTn>
                  </p:par>
                  <p:par>
                    <p:cTn id="21" fill="hold">
                      <p:stCondLst>
                        <p:cond delay="indefinite"/>
                      </p:stCondLst>
                      <p:childTnLst>
                        <p:par>
                          <p:cTn id="22" fill="hold">
                            <p:stCondLst>
                              <p:cond delay="0"/>
                            </p:stCondLst>
                            <p:childTnLst>
                              <p:par>
                                <p:cTn id="23" presetID="15" presetClass="emph" presetSubtype="0" grpId="0" nodeType="clickEffect">
                                  <p:stCondLst>
                                    <p:cond delay="0"/>
                                  </p:stCondLst>
                                  <p:iterate type="lt">
                                    <p:tmAbs val="25"/>
                                  </p:iterate>
                                  <p:childTnLst>
                                    <p:set>
                                      <p:cBhvr override="childStyle">
                                        <p:cTn id="24" dur="2000"/>
                                        <p:tgtEl>
                                          <p:spTgt spid="5">
                                            <p:txEl>
                                              <p:pRg st="3" end="3"/>
                                            </p:txEl>
                                          </p:spTgt>
                                        </p:tgtEl>
                                        <p:attrNameLst>
                                          <p:attrName>style.fontWeight</p:attrName>
                                        </p:attrNameLst>
                                      </p:cBhvr>
                                      <p:to>
                                        <p:strVal val="bold"/>
                                      </p:to>
                                    </p:set>
                                  </p:childTnLst>
                                </p:cTn>
                              </p:par>
                              <p:par>
                                <p:cTn id="25" presetID="15" presetClass="emph" presetSubtype="0" grpId="0" nodeType="withEffect">
                                  <p:stCondLst>
                                    <p:cond delay="0"/>
                                  </p:stCondLst>
                                  <p:iterate type="lt">
                                    <p:tmAbs val="25"/>
                                  </p:iterate>
                                  <p:childTnLst>
                                    <p:set>
                                      <p:cBhvr override="childStyle">
                                        <p:cTn id="26" dur="2000"/>
                                        <p:tgtEl>
                                          <p:spTgt spid="5">
                                            <p:txEl>
                                              <p:pRg st="4" end="4"/>
                                            </p:txEl>
                                          </p:spTgt>
                                        </p:tgtEl>
                                        <p:attrNameLst>
                                          <p:attrName>style.fontWeight</p:attrName>
                                        </p:attrNameLst>
                                      </p:cBhvr>
                                      <p:to>
                                        <p:strVal val="bold"/>
                                      </p:to>
                                    </p:set>
                                  </p:childTnLst>
                                </p:cTn>
                              </p:par>
                              <p:par>
                                <p:cTn id="27" presetID="15" presetClass="emph" presetSubtype="0" grpId="0" nodeType="withEffect">
                                  <p:stCondLst>
                                    <p:cond delay="0"/>
                                  </p:stCondLst>
                                  <p:iterate type="lt">
                                    <p:tmAbs val="25"/>
                                  </p:iterate>
                                  <p:childTnLst>
                                    <p:set>
                                      <p:cBhvr override="childStyle">
                                        <p:cTn id="28" dur="2000"/>
                                        <p:tgtEl>
                                          <p:spTgt spid="5">
                                            <p:txEl>
                                              <p:pRg st="5" end="5"/>
                                            </p:txEl>
                                          </p:spTgt>
                                        </p:tgtEl>
                                        <p:attrNameLst>
                                          <p:attrName>style.fontWeight</p:attrName>
                                        </p:attrNameLst>
                                      </p:cBhvr>
                                      <p:to>
                                        <p:strVal val="bold"/>
                                      </p:to>
                                    </p:set>
                                  </p:childTnLst>
                                </p:cTn>
                              </p:par>
                              <p:par>
                                <p:cTn id="29" presetID="15" presetClass="emph" presetSubtype="0" grpId="0" nodeType="withEffect">
                                  <p:stCondLst>
                                    <p:cond delay="0"/>
                                  </p:stCondLst>
                                  <p:iterate type="lt">
                                    <p:tmAbs val="25"/>
                                  </p:iterate>
                                  <p:childTnLst>
                                    <p:set>
                                      <p:cBhvr override="childStyle">
                                        <p:cTn id="30" dur="2000"/>
                                        <p:tgtEl>
                                          <p:spTgt spid="5">
                                            <p:txEl>
                                              <p:pRg st="6" end="6"/>
                                            </p:txEl>
                                          </p:spTgt>
                                        </p:tgtEl>
                                        <p:attrNameLst>
                                          <p:attrName>style.fontWeight</p:attrName>
                                        </p:attrNameLst>
                                      </p:cBhvr>
                                      <p:to>
                                        <p:strVal val="bold"/>
                                      </p:to>
                                    </p:set>
                                  </p:childTnLst>
                                </p:cTn>
                              </p:par>
                              <p:par>
                                <p:cTn id="31" presetID="15" presetClass="emph" presetSubtype="0" grpId="0" nodeType="withEffect">
                                  <p:stCondLst>
                                    <p:cond delay="0"/>
                                  </p:stCondLst>
                                  <p:iterate type="lt">
                                    <p:tmAbs val="25"/>
                                  </p:iterate>
                                  <p:childTnLst>
                                    <p:set>
                                      <p:cBhvr override="childStyle">
                                        <p:cTn id="32" dur="2000"/>
                                        <p:tgtEl>
                                          <p:spTgt spid="5">
                                            <p:txEl>
                                              <p:pRg st="7" end="7"/>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How to be supportive cont’d.</a:t>
            </a:r>
          </a:p>
        </p:txBody>
      </p:sp>
      <p:sp>
        <p:nvSpPr>
          <p:cNvPr id="3" name="Content Placeholder 2"/>
          <p:cNvSpPr>
            <a:spLocks noGrp="1"/>
          </p:cNvSpPr>
          <p:nvPr>
            <p:ph sz="half" idx="1"/>
          </p:nvPr>
        </p:nvSpPr>
        <p:spPr>
          <a:xfrm>
            <a:off x="1202919" y="1906905"/>
            <a:ext cx="4769256" cy="4206240"/>
          </a:xfrm>
        </p:spPr>
        <p:txBody>
          <a:bodyPr>
            <a:normAutofit fontScale="92500" lnSpcReduction="10000"/>
          </a:bodyPr>
          <a:lstStyle/>
          <a:p>
            <a:pPr marL="0" indent="0">
              <a:buNone/>
            </a:pPr>
            <a:r>
              <a:rPr lang="en-US" sz="2600" dirty="0"/>
              <a:t>Students that come to you to report harassment or an assault will likely be in distress.</a:t>
            </a:r>
          </a:p>
          <a:p>
            <a:pPr marL="0" indent="0" algn="ctr">
              <a:buNone/>
            </a:pPr>
            <a:r>
              <a:rPr lang="en-US" sz="2600" b="1" u="sng" dirty="0"/>
              <a:t>Your response matters!</a:t>
            </a:r>
          </a:p>
        </p:txBody>
      </p:sp>
      <p:sp>
        <p:nvSpPr>
          <p:cNvPr id="5" name="Content Placeholder 4"/>
          <p:cNvSpPr>
            <a:spLocks noGrp="1"/>
          </p:cNvSpPr>
          <p:nvPr>
            <p:ph sz="half" idx="2"/>
          </p:nvPr>
        </p:nvSpPr>
        <p:spPr>
          <a:xfrm>
            <a:off x="6232119" y="2053590"/>
            <a:ext cx="4754880" cy="4453990"/>
          </a:xfrm>
        </p:spPr>
        <p:txBody>
          <a:bodyPr>
            <a:normAutofit fontScale="92500" lnSpcReduction="10000"/>
          </a:bodyPr>
          <a:lstStyle/>
          <a:p>
            <a:pPr marL="0" indent="0">
              <a:buNone/>
            </a:pPr>
            <a:r>
              <a:rPr lang="en-US" sz="4600" b="1" dirty="0"/>
              <a:t>What to do:</a:t>
            </a:r>
          </a:p>
          <a:p>
            <a:r>
              <a:rPr lang="en-US" dirty="0"/>
              <a:t>Honor his/her boundaries (everyone reacts differently to situations)</a:t>
            </a:r>
          </a:p>
          <a:p>
            <a:r>
              <a:rPr lang="en-US" dirty="0"/>
              <a:t>Remain calm and do not act as an investigator</a:t>
            </a:r>
          </a:p>
          <a:p>
            <a:r>
              <a:rPr lang="en-US" dirty="0"/>
              <a:t>Connect them to campus and community resources</a:t>
            </a:r>
          </a:p>
          <a:p>
            <a:pPr lvl="1"/>
            <a:r>
              <a:rPr lang="en-US" b="1" dirty="0"/>
              <a:t>Encourage reporting to Title IX Coordinator </a:t>
            </a:r>
          </a:p>
          <a:p>
            <a:pPr lvl="1"/>
            <a:r>
              <a:rPr lang="en-US" b="1" dirty="0"/>
              <a:t>Encourage accessing Campus Counselors/Student Health Center/Other Resources</a:t>
            </a:r>
          </a:p>
          <a:p>
            <a:pPr lvl="1"/>
            <a:r>
              <a:rPr lang="en-US" b="1" dirty="0"/>
              <a:t>Encourage reporting to Butler Police if Applicable</a:t>
            </a:r>
          </a:p>
        </p:txBody>
      </p:sp>
      <p:pic>
        <p:nvPicPr>
          <p:cNvPr id="7170" name="Picture 2" descr="http://www.franciscanalliance.org/hospitals/dyer/services/behavioral-health/PublishingImages/Woman%20Having%20Counselling%20Sessio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992" y="3790686"/>
            <a:ext cx="3750081" cy="21350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5847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mph" presetSubtype="0" fill="hold" grpId="0" nodeType="afterEffect">
                                  <p:stCondLst>
                                    <p:cond delay="0"/>
                                  </p:stCondLst>
                                  <p:iterate type="lt">
                                    <p:tmPct val="4000"/>
                                  </p:iterate>
                                  <p:childTnLst>
                                    <p:set>
                                      <p:cBhvr override="childStyle">
                                        <p:cTn id="6" dur="500" fill="hold"/>
                                        <p:tgtEl>
                                          <p:spTgt spid="3">
                                            <p:txEl>
                                              <p:pRg st="0" end="0"/>
                                            </p:txEl>
                                          </p:spTgt>
                                        </p:tgtEl>
                                        <p:attrNameLst>
                                          <p:attrName>style.textDecorationUnderline</p:attrName>
                                        </p:attrNameLst>
                                      </p:cBhvr>
                                      <p:to>
                                        <p:strVal val="true"/>
                                      </p:to>
                                    </p:set>
                                  </p:childTnLst>
                                </p:cTn>
                              </p:par>
                            </p:childTnLst>
                          </p:cTn>
                        </p:par>
                        <p:par>
                          <p:cTn id="7" fill="hold">
                            <p:stCondLst>
                              <p:cond delay="1940"/>
                            </p:stCondLst>
                            <p:childTnLst>
                              <p:par>
                                <p:cTn id="8" presetID="18" presetClass="emph" presetSubtype="0" fill="hold" grpId="0" nodeType="afterEffect">
                                  <p:stCondLst>
                                    <p:cond delay="0"/>
                                  </p:stCondLst>
                                  <p:iterate type="lt">
                                    <p:tmPct val="4000"/>
                                  </p:iterate>
                                  <p:childTnLst>
                                    <p:set>
                                      <p:cBhvr override="childStyle">
                                        <p:cTn id="9" dur="500" fill="hold"/>
                                        <p:tgtEl>
                                          <p:spTgt spid="3">
                                            <p:txEl>
                                              <p:pRg st="1" end="1"/>
                                            </p:txEl>
                                          </p:spTgt>
                                        </p:tgtEl>
                                        <p:attrNameLst>
                                          <p:attrName>style.textDecorationUnderline</p:attrName>
                                        </p:attrNameLst>
                                      </p:cBhvr>
                                      <p:to>
                                        <p:strVal val="true"/>
                                      </p:to>
                                    </p:set>
                                  </p:childTnLst>
                                </p:cTn>
                              </p:par>
                            </p:childTnLst>
                          </p:cTn>
                        </p:par>
                        <p:par>
                          <p:cTn id="10" fill="hold">
                            <p:stCondLst>
                              <p:cond delay="2820"/>
                            </p:stCondLst>
                            <p:childTnLst>
                              <p:par>
                                <p:cTn id="11" presetID="15" presetClass="emph" presetSubtype="0" grpId="0" nodeType="afterEffect">
                                  <p:stCondLst>
                                    <p:cond delay="0"/>
                                  </p:stCondLst>
                                  <p:iterate type="lt">
                                    <p:tmAbs val="25"/>
                                  </p:iterate>
                                  <p:childTnLst>
                                    <p:set>
                                      <p:cBhvr override="childStyle">
                                        <p:cTn id="12" dur="2000"/>
                                        <p:tgtEl>
                                          <p:spTgt spid="5">
                                            <p:txEl>
                                              <p:pRg st="0" end="0"/>
                                            </p:txEl>
                                          </p:spTgt>
                                        </p:tgtEl>
                                        <p:attrNameLst>
                                          <p:attrName>style.fontWeight</p:attrName>
                                        </p:attrNameLst>
                                      </p:cBhvr>
                                      <p:to>
                                        <p:strVal val="bold"/>
                                      </p:to>
                                    </p:set>
                                  </p:childTnLst>
                                </p:cTn>
                              </p:par>
                            </p:childTnLst>
                          </p:cTn>
                        </p:par>
                        <p:par>
                          <p:cTn id="13" fill="hold">
                            <p:stCondLst>
                              <p:cond delay="5020"/>
                            </p:stCondLst>
                            <p:childTnLst>
                              <p:par>
                                <p:cTn id="14" presetID="15" presetClass="emph" presetSubtype="0" grpId="0" nodeType="afterEffect">
                                  <p:stCondLst>
                                    <p:cond delay="0"/>
                                  </p:stCondLst>
                                  <p:iterate type="lt">
                                    <p:tmAbs val="25"/>
                                  </p:iterate>
                                  <p:childTnLst>
                                    <p:set>
                                      <p:cBhvr override="childStyle">
                                        <p:cTn id="15" dur="2000"/>
                                        <p:tgtEl>
                                          <p:spTgt spid="5">
                                            <p:txEl>
                                              <p:pRg st="1" end="1"/>
                                            </p:txEl>
                                          </p:spTgt>
                                        </p:tgtEl>
                                        <p:attrNameLst>
                                          <p:attrName>style.fontWeight</p:attrName>
                                        </p:attrNameLst>
                                      </p:cBhvr>
                                      <p:to>
                                        <p:strVal val="bold"/>
                                      </p:to>
                                    </p:set>
                                  </p:childTnLst>
                                </p:cTn>
                              </p:par>
                            </p:childTnLst>
                          </p:cTn>
                        </p:par>
                        <p:par>
                          <p:cTn id="16" fill="hold">
                            <p:stCondLst>
                              <p:cond delay="8520"/>
                            </p:stCondLst>
                            <p:childTnLst>
                              <p:par>
                                <p:cTn id="17" presetID="15" presetClass="emph" presetSubtype="0" grpId="0" nodeType="afterEffect">
                                  <p:stCondLst>
                                    <p:cond delay="0"/>
                                  </p:stCondLst>
                                  <p:iterate type="lt">
                                    <p:tmAbs val="25"/>
                                  </p:iterate>
                                  <p:childTnLst>
                                    <p:set>
                                      <p:cBhvr override="childStyle">
                                        <p:cTn id="18" dur="2000"/>
                                        <p:tgtEl>
                                          <p:spTgt spid="5">
                                            <p:txEl>
                                              <p:pRg st="2" end="2"/>
                                            </p:txEl>
                                          </p:spTgt>
                                        </p:tgtEl>
                                        <p:attrNameLst>
                                          <p:attrName>style.fontWeight</p:attrName>
                                        </p:attrNameLst>
                                      </p:cBhvr>
                                      <p:to>
                                        <p:strVal val="bold"/>
                                      </p:to>
                                    </p:set>
                                  </p:childTnLst>
                                </p:cTn>
                              </p:par>
                            </p:childTnLst>
                          </p:cTn>
                        </p:par>
                        <p:par>
                          <p:cTn id="19" fill="hold">
                            <p:stCondLst>
                              <p:cond delay="11420"/>
                            </p:stCondLst>
                            <p:childTnLst>
                              <p:par>
                                <p:cTn id="20" presetID="15" presetClass="emph" presetSubtype="0" grpId="0" nodeType="afterEffect">
                                  <p:stCondLst>
                                    <p:cond delay="0"/>
                                  </p:stCondLst>
                                  <p:iterate type="lt">
                                    <p:tmAbs val="25"/>
                                  </p:iterate>
                                  <p:childTnLst>
                                    <p:set>
                                      <p:cBhvr override="childStyle">
                                        <p:cTn id="21" dur="2000"/>
                                        <p:tgtEl>
                                          <p:spTgt spid="5">
                                            <p:txEl>
                                              <p:pRg st="3" end="3"/>
                                            </p:txEl>
                                          </p:spTgt>
                                        </p:tgtEl>
                                        <p:attrNameLst>
                                          <p:attrName>style.fontWeight</p:attrName>
                                        </p:attrNameLst>
                                      </p:cBhvr>
                                      <p:to>
                                        <p:strVal val="bold"/>
                                      </p:to>
                                    </p:set>
                                  </p:childTnLst>
                                </p:cTn>
                              </p:par>
                              <p:par>
                                <p:cTn id="22" presetID="15" presetClass="emph" presetSubtype="0" grpId="0" nodeType="withEffect">
                                  <p:stCondLst>
                                    <p:cond delay="0"/>
                                  </p:stCondLst>
                                  <p:iterate type="lt">
                                    <p:tmAbs val="25"/>
                                  </p:iterate>
                                  <p:childTnLst>
                                    <p:set>
                                      <p:cBhvr override="childStyle">
                                        <p:cTn id="23" dur="2000"/>
                                        <p:tgtEl>
                                          <p:spTgt spid="5">
                                            <p:txEl>
                                              <p:pRg st="4" end="4"/>
                                            </p:txEl>
                                          </p:spTgt>
                                        </p:tgtEl>
                                        <p:attrNameLst>
                                          <p:attrName>style.fontWeight</p:attrName>
                                        </p:attrNameLst>
                                      </p:cBhvr>
                                      <p:to>
                                        <p:strVal val="bold"/>
                                      </p:to>
                                    </p:set>
                                  </p:childTnLst>
                                </p:cTn>
                              </p:par>
                              <p:par>
                                <p:cTn id="24" presetID="15" presetClass="emph" presetSubtype="0" grpId="0" nodeType="withEffect">
                                  <p:stCondLst>
                                    <p:cond delay="0"/>
                                  </p:stCondLst>
                                  <p:iterate type="lt">
                                    <p:tmAbs val="25"/>
                                  </p:iterate>
                                  <p:childTnLst>
                                    <p:set>
                                      <p:cBhvr override="childStyle">
                                        <p:cTn id="25" dur="2000"/>
                                        <p:tgtEl>
                                          <p:spTgt spid="5">
                                            <p:txEl>
                                              <p:pRg st="5" end="5"/>
                                            </p:txEl>
                                          </p:spTgt>
                                        </p:tgtEl>
                                        <p:attrNameLst>
                                          <p:attrName>style.fontWeight</p:attrName>
                                        </p:attrNameLst>
                                      </p:cBhvr>
                                      <p:to>
                                        <p:strVal val="bold"/>
                                      </p:to>
                                    </p:set>
                                  </p:childTnLst>
                                </p:cTn>
                              </p:par>
                              <p:par>
                                <p:cTn id="26" presetID="15" presetClass="emph" presetSubtype="0" grpId="0" nodeType="withEffect">
                                  <p:stCondLst>
                                    <p:cond delay="0"/>
                                  </p:stCondLst>
                                  <p:iterate type="lt">
                                    <p:tmAbs val="25"/>
                                  </p:iterate>
                                  <p:childTnLst>
                                    <p:set>
                                      <p:cBhvr override="childStyle">
                                        <p:cTn id="27" dur="2000"/>
                                        <p:tgtEl>
                                          <p:spTgt spid="5">
                                            <p:txEl>
                                              <p:pRg st="6" end="6"/>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Information:</a:t>
            </a:r>
          </a:p>
        </p:txBody>
      </p:sp>
      <p:sp>
        <p:nvSpPr>
          <p:cNvPr id="4" name="Content Placeholder 3"/>
          <p:cNvSpPr>
            <a:spLocks noGrp="1"/>
          </p:cNvSpPr>
          <p:nvPr>
            <p:ph sz="half" idx="1"/>
          </p:nvPr>
        </p:nvSpPr>
        <p:spPr>
          <a:xfrm>
            <a:off x="1679344" y="2834639"/>
            <a:ext cx="6433879" cy="2693325"/>
          </a:xfrm>
        </p:spPr>
        <p:txBody>
          <a:bodyPr/>
          <a:lstStyle/>
          <a:p>
            <a:r>
              <a:rPr lang="en-US" dirty="0"/>
              <a:t>Orientation Training Session</a:t>
            </a:r>
          </a:p>
          <a:p>
            <a:r>
              <a:rPr lang="en-US" dirty="0"/>
              <a:t>Welcome Weekend – Bystander Training</a:t>
            </a:r>
          </a:p>
          <a:p>
            <a:r>
              <a:rPr lang="en-US" dirty="0"/>
              <a:t>Campus Visits/Policy/Title IX Coordinator</a:t>
            </a:r>
          </a:p>
          <a:p>
            <a:r>
              <a:rPr lang="en-US" dirty="0"/>
              <a:t>Campus Events Emphasizing Related Topics</a:t>
            </a:r>
          </a:p>
          <a:p>
            <a:pPr marL="0" indent="0">
              <a:buNone/>
            </a:pPr>
            <a:endParaRPr lang="en-US" dirty="0"/>
          </a:p>
        </p:txBody>
      </p:sp>
    </p:spTree>
    <p:extLst>
      <p:ext uri="{BB962C8B-B14F-4D97-AF65-F5344CB8AC3E}">
        <p14:creationId xmlns:p14="http://schemas.microsoft.com/office/powerpoint/2010/main" val="3982079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8280" y="2207959"/>
            <a:ext cx="10929691" cy="1676400"/>
          </a:xfrm>
        </p:spPr>
        <p:txBody>
          <a:bodyPr/>
          <a:lstStyle/>
          <a:p>
            <a:r>
              <a:rPr lang="en-US" sz="6600" b="1" dirty="0"/>
              <a:t>What is Title ix?  </a:t>
            </a:r>
          </a:p>
        </p:txBody>
      </p:sp>
    </p:spTree>
    <p:extLst>
      <p:ext uri="{BB962C8B-B14F-4D97-AF65-F5344CB8AC3E}">
        <p14:creationId xmlns:p14="http://schemas.microsoft.com/office/powerpoint/2010/main" val="11560500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Q&amp;A</a:t>
            </a:r>
          </a:p>
        </p:txBody>
      </p:sp>
    </p:spTree>
    <p:extLst>
      <p:ext uri="{BB962C8B-B14F-4D97-AF65-F5344CB8AC3E}">
        <p14:creationId xmlns:p14="http://schemas.microsoft.com/office/powerpoint/2010/main" val="3397585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What is Title IX?</a:t>
            </a:r>
          </a:p>
        </p:txBody>
      </p:sp>
      <p:sp>
        <p:nvSpPr>
          <p:cNvPr id="3" name="Content Placeholder 2"/>
          <p:cNvSpPr>
            <a:spLocks noGrp="1"/>
          </p:cNvSpPr>
          <p:nvPr>
            <p:ph idx="1"/>
          </p:nvPr>
        </p:nvSpPr>
        <p:spPr>
          <a:xfrm>
            <a:off x="1202919" y="2383155"/>
            <a:ext cx="9784080" cy="2617470"/>
          </a:xfrm>
        </p:spPr>
        <p:txBody>
          <a:bodyPr/>
          <a:lstStyle/>
          <a:p>
            <a:pPr marL="0" indent="0">
              <a:buNone/>
            </a:pPr>
            <a:r>
              <a:rPr lang="en-US" dirty="0"/>
              <a:t> </a:t>
            </a:r>
            <a:r>
              <a:rPr lang="en-US" sz="3600" i="1" dirty="0"/>
              <a:t>“ No person in the United States shall, on the basis of </a:t>
            </a:r>
            <a:r>
              <a:rPr lang="en-US" sz="3600" b="1" i="1" dirty="0"/>
              <a:t>sex, </a:t>
            </a:r>
            <a:r>
              <a:rPr lang="en-US" sz="3600" i="1" dirty="0"/>
              <a:t>be excluded from participation in, be denied the benefits of, or be subjected to discrimination under any </a:t>
            </a:r>
            <a:r>
              <a:rPr lang="en-US" sz="3600" b="1" i="1" dirty="0"/>
              <a:t>education program or activity</a:t>
            </a:r>
            <a:r>
              <a:rPr lang="en-US" sz="3600" i="1" dirty="0"/>
              <a:t> receiving Federal financial assistance.”</a:t>
            </a:r>
          </a:p>
        </p:txBody>
      </p:sp>
      <p:sp>
        <p:nvSpPr>
          <p:cNvPr id="4" name="TextBox 3"/>
          <p:cNvSpPr txBox="1"/>
          <p:nvPr/>
        </p:nvSpPr>
        <p:spPr>
          <a:xfrm>
            <a:off x="3419475" y="5248275"/>
            <a:ext cx="4838700" cy="923330"/>
          </a:xfrm>
          <a:prstGeom prst="rect">
            <a:avLst/>
          </a:prstGeom>
          <a:noFill/>
        </p:spPr>
        <p:txBody>
          <a:bodyPr wrap="square" rtlCol="0">
            <a:spAutoFit/>
          </a:bodyPr>
          <a:lstStyle/>
          <a:p>
            <a:pPr algn="ctr"/>
            <a:r>
              <a:rPr lang="en-US" dirty="0"/>
              <a:t>Title IX of the Education Amendments of 1972</a:t>
            </a:r>
          </a:p>
          <a:p>
            <a:pPr algn="ctr"/>
            <a:r>
              <a:rPr lang="en-US" dirty="0"/>
              <a:t>Implementing Regulations at:</a:t>
            </a:r>
          </a:p>
          <a:p>
            <a:pPr algn="ctr"/>
            <a:r>
              <a:rPr lang="en-US" b="1" dirty="0"/>
              <a:t>20 U.S.C. § 1681 &amp; 34 C.F.R. Part 106 </a:t>
            </a:r>
          </a:p>
        </p:txBody>
      </p:sp>
    </p:spTree>
    <p:extLst>
      <p:ext uri="{BB962C8B-B14F-4D97-AF65-F5344CB8AC3E}">
        <p14:creationId xmlns:p14="http://schemas.microsoft.com/office/powerpoint/2010/main" val="2159030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Sexual Discrimination, violence, and harassment on Campuses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39939069"/>
              </p:ext>
            </p:extLst>
          </p:nvPr>
        </p:nvGraphicFramePr>
        <p:xfrm>
          <a:off x="152400" y="2038350"/>
          <a:ext cx="11868150" cy="41243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32664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8280" y="2207959"/>
            <a:ext cx="10929691" cy="1676400"/>
          </a:xfrm>
        </p:spPr>
        <p:txBody>
          <a:bodyPr/>
          <a:lstStyle/>
          <a:p>
            <a:r>
              <a:rPr lang="en-US" sz="6600" b="1" dirty="0"/>
              <a:t>Why is title Ix important?</a:t>
            </a:r>
          </a:p>
        </p:txBody>
      </p:sp>
    </p:spTree>
    <p:extLst>
      <p:ext uri="{BB962C8B-B14F-4D97-AF65-F5344CB8AC3E}">
        <p14:creationId xmlns:p14="http://schemas.microsoft.com/office/powerpoint/2010/main" val="12220225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Impact of sexual harassment and assault</a:t>
            </a:r>
          </a:p>
        </p:txBody>
      </p:sp>
      <p:sp>
        <p:nvSpPr>
          <p:cNvPr id="4" name="Content Placeholder 3"/>
          <p:cNvSpPr>
            <a:spLocks noGrp="1"/>
          </p:cNvSpPr>
          <p:nvPr>
            <p:ph sz="half" idx="1"/>
          </p:nvPr>
        </p:nvSpPr>
        <p:spPr>
          <a:xfrm>
            <a:off x="516834" y="2011680"/>
            <a:ext cx="9317122" cy="4484370"/>
          </a:xfrm>
        </p:spPr>
        <p:txBody>
          <a:bodyPr>
            <a:noAutofit/>
          </a:bodyPr>
          <a:lstStyle/>
          <a:p>
            <a:pPr marL="0" indent="0" algn="ctr">
              <a:buNone/>
            </a:pPr>
            <a:r>
              <a:rPr lang="en-US" sz="3200" b="1" dirty="0"/>
              <a:t>For the Reporting or Responding Party</a:t>
            </a:r>
          </a:p>
          <a:p>
            <a:pPr algn="ctr"/>
            <a:r>
              <a:rPr lang="en-US" sz="2400" dirty="0"/>
              <a:t>Physical</a:t>
            </a:r>
          </a:p>
          <a:p>
            <a:pPr algn="ctr"/>
            <a:r>
              <a:rPr lang="en-US" sz="2400" dirty="0"/>
              <a:t>Mental</a:t>
            </a:r>
          </a:p>
          <a:p>
            <a:pPr algn="ctr"/>
            <a:r>
              <a:rPr lang="en-US" sz="2400" dirty="0"/>
              <a:t>Academic</a:t>
            </a:r>
          </a:p>
          <a:p>
            <a:pPr algn="ctr"/>
            <a:r>
              <a:rPr lang="en-US" sz="2400" dirty="0"/>
              <a:t>Social </a:t>
            </a:r>
          </a:p>
          <a:p>
            <a:pPr algn="ctr"/>
            <a:r>
              <a:rPr lang="en-US" sz="2400" dirty="0"/>
              <a:t>Professional</a:t>
            </a:r>
          </a:p>
          <a:p>
            <a:pPr algn="ctr"/>
            <a:r>
              <a:rPr lang="en-US" sz="2400" dirty="0"/>
              <a:t>Time and Costs</a:t>
            </a:r>
          </a:p>
          <a:p>
            <a:pPr algn="ctr"/>
            <a:r>
              <a:rPr lang="en-US" sz="2400" dirty="0"/>
              <a:t>Reputational</a:t>
            </a:r>
          </a:p>
          <a:p>
            <a:pPr marL="0" indent="0" algn="ctr">
              <a:buNone/>
            </a:pPr>
            <a:endParaRPr lang="en-US" sz="2400" dirty="0"/>
          </a:p>
          <a:p>
            <a:endParaRPr lang="en-US" sz="2400" dirty="0"/>
          </a:p>
          <a:p>
            <a:endParaRPr lang="en-US" sz="3200" dirty="0"/>
          </a:p>
        </p:txBody>
      </p:sp>
    </p:spTree>
    <p:extLst>
      <p:ext uri="{BB962C8B-B14F-4D97-AF65-F5344CB8AC3E}">
        <p14:creationId xmlns:p14="http://schemas.microsoft.com/office/powerpoint/2010/main" val="3234486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down)">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down)">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down)">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down)">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down)">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down)">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down)">
                                      <p:cBhvr>
                                        <p:cTn id="42"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Relevant statistics</a:t>
            </a:r>
          </a:p>
        </p:txBody>
      </p:sp>
      <p:sp>
        <p:nvSpPr>
          <p:cNvPr id="4" name="Content Placeholder 3"/>
          <p:cNvSpPr>
            <a:spLocks noGrp="1"/>
          </p:cNvSpPr>
          <p:nvPr>
            <p:ph sz="half" idx="1"/>
          </p:nvPr>
        </p:nvSpPr>
        <p:spPr>
          <a:xfrm>
            <a:off x="800099" y="2011680"/>
            <a:ext cx="10186899" cy="4484370"/>
          </a:xfrm>
        </p:spPr>
        <p:txBody>
          <a:bodyPr>
            <a:noAutofit/>
          </a:bodyPr>
          <a:lstStyle/>
          <a:p>
            <a:r>
              <a:rPr lang="en-US" sz="2800" dirty="0"/>
              <a:t>20% of college women and 6% of college men will be victims of attempted or actual sexual assault</a:t>
            </a:r>
          </a:p>
          <a:p>
            <a:r>
              <a:rPr lang="en-US" sz="2800" dirty="0"/>
              <a:t>13% of college women report being stalked each year</a:t>
            </a:r>
          </a:p>
          <a:p>
            <a:r>
              <a:rPr lang="en-US" sz="2800" dirty="0"/>
              <a:t>4 in 10 violent crimes against college students are committed while one or both parties are using drugs or alcohol</a:t>
            </a:r>
          </a:p>
          <a:p>
            <a:r>
              <a:rPr lang="en-US" sz="2800" dirty="0"/>
              <a:t>In 8 out of 10 cases of rape, the victim knows the perpetrator </a:t>
            </a:r>
          </a:p>
          <a:p>
            <a:r>
              <a:rPr lang="en-US" sz="2800" dirty="0"/>
              <a:t>More than 90% of sexual assault victims on college campuses do not report the assault </a:t>
            </a:r>
          </a:p>
          <a:p>
            <a:pPr marL="0" indent="0">
              <a:buNone/>
            </a:pPr>
            <a:r>
              <a:rPr lang="en-US" sz="2400" dirty="0"/>
              <a:t>National Sexual Violence Resource Center </a:t>
            </a:r>
            <a:r>
              <a:rPr lang="en-US" sz="2400" dirty="0">
                <a:hlinkClick r:id="rId3"/>
              </a:rPr>
              <a:t>https://www.nsvrc.org/statistics</a:t>
            </a:r>
            <a:endParaRPr lang="en-US" sz="2400" dirty="0"/>
          </a:p>
          <a:p>
            <a:pPr marL="0" indent="0">
              <a:buNone/>
            </a:pPr>
            <a:r>
              <a:rPr lang="en-US" sz="2400" dirty="0"/>
              <a:t>Campus Sexual Assault Study Final Report (Christopher Krebs et al 2007)</a:t>
            </a:r>
          </a:p>
        </p:txBody>
      </p:sp>
    </p:spTree>
    <p:extLst>
      <p:ext uri="{BB962C8B-B14F-4D97-AF65-F5344CB8AC3E}">
        <p14:creationId xmlns:p14="http://schemas.microsoft.com/office/powerpoint/2010/main" val="2050622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down)">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down)">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down)">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down)">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down)">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down)">
                                      <p:cBhvr>
                                        <p:cTn id="37"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8280" y="2207959"/>
            <a:ext cx="10929691" cy="1676400"/>
          </a:xfrm>
        </p:spPr>
        <p:txBody>
          <a:bodyPr/>
          <a:lstStyle/>
          <a:p>
            <a:r>
              <a:rPr lang="en-US" sz="6600" b="1" dirty="0"/>
              <a:t>What is Butler’s Role?  </a:t>
            </a:r>
          </a:p>
        </p:txBody>
      </p:sp>
    </p:spTree>
    <p:extLst>
      <p:ext uri="{BB962C8B-B14F-4D97-AF65-F5344CB8AC3E}">
        <p14:creationId xmlns:p14="http://schemas.microsoft.com/office/powerpoint/2010/main" val="6487242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1398cfb-e4dc-4bf6-9996-0f62451b1407" xsi:nil="true"/>
    <lcf76f155ced4ddcb4097134ff3c332f xmlns="a0268cc8-ba67-4af2-b5a5-f2f48003ab9f">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74B56716CC9764DABFFBFE4EBA0E1CD" ma:contentTypeVersion="13" ma:contentTypeDescription="Create a new document." ma:contentTypeScope="" ma:versionID="d65420249954e2500135153d288df3a0">
  <xsd:schema xmlns:xsd="http://www.w3.org/2001/XMLSchema" xmlns:xs="http://www.w3.org/2001/XMLSchema" xmlns:p="http://schemas.microsoft.com/office/2006/metadata/properties" xmlns:ns2="a0268cc8-ba67-4af2-b5a5-f2f48003ab9f" xmlns:ns3="31398cfb-e4dc-4bf6-9996-0f62451b1407" targetNamespace="http://schemas.microsoft.com/office/2006/metadata/properties" ma:root="true" ma:fieldsID="b80e74f6b764fa04775186180aea6e0b" ns2:_="" ns3:_="">
    <xsd:import namespace="a0268cc8-ba67-4af2-b5a5-f2f48003ab9f"/>
    <xsd:import namespace="31398cfb-e4dc-4bf6-9996-0f62451b1407"/>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DateTaken" minOccurs="0"/>
                <xsd:element ref="ns2:MediaServiceLocation" minOccurs="0"/>
                <xsd:element ref="ns2:MediaServiceGenerationTime" minOccurs="0"/>
                <xsd:element ref="ns2:MediaServiceEventHashCode"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268cc8-ba67-4af2-b5a5-f2f48003ab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Location" ma:index="14" nillable="true" ma:displayName="Location" ma:indexed="true" ma:internalName="MediaServiceLocatio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182f159a-1128-4a58-b7b4-36dba8b6a42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1398cfb-e4dc-4bf6-9996-0f62451b140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c047048a-b8d6-4576-a1ae-bed366c8177f}" ma:internalName="TaxCatchAll" ma:showField="CatchAllData" ma:web="31398cfb-e4dc-4bf6-9996-0f62451b140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12C6680-CEB9-4E24-9047-29860BB34917}">
  <ds:schemaRefs>
    <ds:schemaRef ds:uri="http://purl.org/dc/elements/1.1/"/>
    <ds:schemaRef ds:uri="http://purl.org/dc/dcmitype/"/>
    <ds:schemaRef ds:uri="http://schemas.microsoft.com/office/2006/documentManagement/types"/>
    <ds:schemaRef ds:uri="http://schemas.microsoft.com/office/2006/metadata/properties"/>
    <ds:schemaRef ds:uri="http://schemas.openxmlformats.org/package/2006/metadata/core-properties"/>
    <ds:schemaRef ds:uri="http://www.w3.org/XML/1998/namespace"/>
    <ds:schemaRef ds:uri="http://purl.org/dc/terms/"/>
    <ds:schemaRef ds:uri="http://schemas.microsoft.com/office/infopath/2007/PartnerControls"/>
    <ds:schemaRef ds:uri="http://schemas.microsoft.com/sharepoint/v3"/>
  </ds:schemaRefs>
</ds:datastoreItem>
</file>

<file path=customXml/itemProps2.xml><?xml version="1.0" encoding="utf-8"?>
<ds:datastoreItem xmlns:ds="http://schemas.openxmlformats.org/officeDocument/2006/customXml" ds:itemID="{D76D86D8-CDA8-4205-91A7-D9D12858A1EB}">
  <ds:schemaRefs>
    <ds:schemaRef ds:uri="http://schemas.microsoft.com/sharepoint/v3/contenttype/forms"/>
  </ds:schemaRefs>
</ds:datastoreItem>
</file>

<file path=customXml/itemProps3.xml><?xml version="1.0" encoding="utf-8"?>
<ds:datastoreItem xmlns:ds="http://schemas.openxmlformats.org/officeDocument/2006/customXml" ds:itemID="{F7995660-F3D6-4CE8-AAA5-D124C1AC50F3}"/>
</file>

<file path=docProps/app.xml><?xml version="1.0" encoding="utf-8"?>
<Properties xmlns="http://schemas.openxmlformats.org/officeDocument/2006/extended-properties" xmlns:vt="http://schemas.openxmlformats.org/officeDocument/2006/docPropsVTypes">
  <Template>{0918ADF4-A06A-8F41-85E7-9180BC9BEA14}tf10001076</Template>
  <TotalTime>6919</TotalTime>
  <Words>1514</Words>
  <Application>Microsoft Office PowerPoint</Application>
  <PresentationFormat>Widescreen</PresentationFormat>
  <Paragraphs>199</Paragraphs>
  <Slides>30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Calibri</vt:lpstr>
      <vt:lpstr>Corbel</vt:lpstr>
      <vt:lpstr>Wingdings</vt:lpstr>
      <vt:lpstr>Banded</vt:lpstr>
      <vt:lpstr>Title IX   </vt:lpstr>
      <vt:lpstr>Agenda</vt:lpstr>
      <vt:lpstr>What is Title ix?  </vt:lpstr>
      <vt:lpstr>What is Title IX?</vt:lpstr>
      <vt:lpstr>Sexual Discrimination, violence, and harassment on Campuses</vt:lpstr>
      <vt:lpstr>Why is title Ix important?</vt:lpstr>
      <vt:lpstr>Impact of sexual harassment and assault</vt:lpstr>
      <vt:lpstr>Relevant statistics</vt:lpstr>
      <vt:lpstr>What is Butler’s Role?  </vt:lpstr>
      <vt:lpstr>Our non-discrimination/title ix policy </vt:lpstr>
      <vt:lpstr>Our Role:</vt:lpstr>
      <vt:lpstr>Title IX Principles:</vt:lpstr>
      <vt:lpstr>a responsible employee</vt:lpstr>
      <vt:lpstr>Our responsible employees</vt:lpstr>
      <vt:lpstr>Some key definitions  </vt:lpstr>
      <vt:lpstr>Reporting and responding parties</vt:lpstr>
      <vt:lpstr>sexual Harassment</vt:lpstr>
      <vt:lpstr>Sexual violence</vt:lpstr>
      <vt:lpstr>Scope of jurisdiction</vt:lpstr>
      <vt:lpstr>retaliation</vt:lpstr>
      <vt:lpstr>consent</vt:lpstr>
      <vt:lpstr>Campus support</vt:lpstr>
      <vt:lpstr>Title IX Coordinator Responsibilities</vt:lpstr>
      <vt:lpstr>University Title IX Coordinator</vt:lpstr>
      <vt:lpstr>Campus support</vt:lpstr>
      <vt:lpstr>How to bE PROACTIVE</vt:lpstr>
      <vt:lpstr>How to be supportive</vt:lpstr>
      <vt:lpstr>How to be supportive cont’d.</vt:lpstr>
      <vt:lpstr>Information:</vt:lpstr>
      <vt:lpstr>Q&amp;A</vt:lpstr>
    </vt:vector>
  </TitlesOfParts>
  <Company>Irvine Valley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Kaye McDonald</dc:creator>
  <cp:lastModifiedBy>Swinford, Azure</cp:lastModifiedBy>
  <cp:revision>223</cp:revision>
  <cp:lastPrinted>2015-07-20T17:32:32Z</cp:lastPrinted>
  <dcterms:created xsi:type="dcterms:W3CDTF">2015-06-17T17:44:39Z</dcterms:created>
  <dcterms:modified xsi:type="dcterms:W3CDTF">2023-08-22T19:55:00Z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0x010100074B56716CC9764DABFFBFE4EBA0E1CD</vt:lpwstr>
  </property>
</Properties>
</file>