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98" r:id="rId5"/>
    <p:sldMasterId id="2147483700" r:id="rId6"/>
    <p:sldMasterId id="2147483704" r:id="rId7"/>
    <p:sldMasterId id="2147483708" r:id="rId8"/>
    <p:sldMasterId id="2147483710" r:id="rId9"/>
    <p:sldMasterId id="2147483712" r:id="rId10"/>
    <p:sldMasterId id="2147483714" r:id="rId11"/>
    <p:sldMasterId id="2147483716" r:id="rId12"/>
  </p:sldMasterIdLst>
  <p:notesMasterIdLst>
    <p:notesMasterId r:id="rId38"/>
  </p:notesMasterIdLst>
  <p:sldIdLst>
    <p:sldId id="264" r:id="rId13"/>
    <p:sldId id="266" r:id="rId14"/>
    <p:sldId id="296" r:id="rId15"/>
    <p:sldId id="453" r:id="rId16"/>
    <p:sldId id="295" r:id="rId17"/>
    <p:sldId id="298" r:id="rId18"/>
    <p:sldId id="294" r:id="rId19"/>
    <p:sldId id="455" r:id="rId20"/>
    <p:sldId id="299" r:id="rId21"/>
    <p:sldId id="456" r:id="rId22"/>
    <p:sldId id="271" r:id="rId23"/>
    <p:sldId id="272" r:id="rId24"/>
    <p:sldId id="457" r:id="rId25"/>
    <p:sldId id="458" r:id="rId26"/>
    <p:sldId id="275" r:id="rId27"/>
    <p:sldId id="276" r:id="rId28"/>
    <p:sldId id="277" r:id="rId29"/>
    <p:sldId id="282" r:id="rId30"/>
    <p:sldId id="283" r:id="rId31"/>
    <p:sldId id="293" r:id="rId32"/>
    <p:sldId id="292" r:id="rId33"/>
    <p:sldId id="288" r:id="rId34"/>
    <p:sldId id="289" r:id="rId35"/>
    <p:sldId id="290" r:id="rId36"/>
    <p:sldId id="28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162" autoAdjust="0"/>
  </p:normalViewPr>
  <p:slideViewPr>
    <p:cSldViewPr snapToGrid="0">
      <p:cViewPr varScale="1">
        <p:scale>
          <a:sx n="76" d="100"/>
          <a:sy n="76" d="100"/>
        </p:scale>
        <p:origin x="19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95569-431B-4F1D-A2B7-5056B33D0D0F}"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F0996-98C5-47F3-B44E-89371A38D429}" type="slidenum">
              <a:rPr lang="en-US" smtClean="0"/>
              <a:t>‹#›</a:t>
            </a:fld>
            <a:endParaRPr lang="en-US"/>
          </a:p>
        </p:txBody>
      </p:sp>
    </p:spTree>
    <p:extLst>
      <p:ext uri="{BB962C8B-B14F-4D97-AF65-F5344CB8AC3E}">
        <p14:creationId xmlns:p14="http://schemas.microsoft.com/office/powerpoint/2010/main" val="952697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search?sca_esv=566108044&amp;rlz=1C1GCEA_enUS1070US1070&amp;sxsrf=AM9HkKkJ9IsTXPSWPtxElR78XoZCkoPnQQ:1694974885500&amp;q=Butler+University&amp;ludocid=271855550456481086&amp;lsig=AB86z5UFG4dhrJT4Os9rZjim5tZT&amp;sa=X&amp;ved=2ahUKEwjW-s-_obKBAxUtk4kEHfg7CGAQ8G0oAHoECFwQAQ"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google.com/search?q=bupd+butler&amp;rlz=1C1GCEA_enUS1070US1070&amp;oq=bupd+butler&amp;aqs=chrome..69i57j33i160.15448j0j7&amp;sourceid=chrome&amp;ie=UTF-8" TargetMode="External"/><Relationship Id="rId5" Type="http://schemas.openxmlformats.org/officeDocument/2006/relationships/hyperlink" Target="https://www.google.com/search?sca_esv=566108044&amp;rlz=1C1GCEA_enUS1070US1070&amp;sxsrf=AM9HkKkJ9IsTXPSWPtxElR78XoZCkoPnQQ:1694974885500&amp;q=butler+university+police+department+phone&amp;ludocid=16701079069920779674&amp;sa=X&amp;ved=2ahUKEwjW-s-_obKBAxUtk4kEHfg7CGAQ6BN6BAhWEAI" TargetMode="External"/><Relationship Id="rId4" Type="http://schemas.openxmlformats.org/officeDocument/2006/relationships/hyperlink" Target="https://www.google.com/search?sca_esv=566108044&amp;rlz=1C1GCEA_enUS1070US1070&amp;sxsrf=AM9HkKkJ9IsTXPSWPtxElR78XoZCkoPnQQ:1694974885500&amp;q=butler+university+police+department+address&amp;ludocid=16701079069920779674&amp;sa=X&amp;ved=2ahUKEwjW-s-_obKBAxUtk4kEHfg7CGAQ6BN6BAhdEA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ronouns.or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mailto:aswinford@butler.edu" TargetMode="External"/><Relationship Id="rId5" Type="http://schemas.openxmlformats.org/officeDocument/2006/relationships/hyperlink" Target="https://www.butler.edu/student-life/title-ix/" TargetMode="External"/><Relationship Id="rId4" Type="http://schemas.openxmlformats.org/officeDocument/2006/relationships/hyperlink" Target="https://www.butler.edu/about-butler/diversity-equity-inclus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1A842F-DCB2-4E63-97FC-3ED6C0031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375687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confidential resources? </a:t>
            </a:r>
          </a:p>
          <a:p>
            <a:r>
              <a:rPr lang="en-US" dirty="0"/>
              <a:t>If an individual wishes to speak to someone confidentially, there are several resources available on campus. The following resources are designated as confidential, and therefore not expected to report to the University when made aware of sexual misconduct: − </a:t>
            </a:r>
          </a:p>
          <a:p>
            <a:r>
              <a:rPr lang="en-US" dirty="0"/>
              <a:t>The Sexual Assault Response and Prevention Specialist (SARP Specialist): 317-910-5572; HRC 101; https://www.butler.edu/sarp/advocacy. </a:t>
            </a:r>
          </a:p>
          <a:p>
            <a:r>
              <a:rPr lang="en-US" dirty="0"/>
              <a:t>Counseling and Consultation Services: 317-940-9385; HRC 120; https://www.butler.edu/counselingservices</a:t>
            </a:r>
          </a:p>
          <a:p>
            <a:r>
              <a:rPr lang="en-US" dirty="0"/>
              <a:t>Health Services: (317) 940-9385; HRC 110; https://www.butler.edu/health-services</a:t>
            </a:r>
          </a:p>
          <a:p>
            <a:r>
              <a:rPr lang="en-US" dirty="0"/>
              <a:t>Pastoral care at the Center for Faith &amp; Vocation: (317) 940-8252; Blue House; https://www.butler.edu/cfv</a:t>
            </a:r>
          </a:p>
        </p:txBody>
      </p:sp>
      <p:sp>
        <p:nvSpPr>
          <p:cNvPr id="4" name="Slide Number Placeholder 3"/>
          <p:cNvSpPr>
            <a:spLocks noGrp="1"/>
          </p:cNvSpPr>
          <p:nvPr>
            <p:ph type="sldNum" sz="quarter" idx="5"/>
          </p:nvPr>
        </p:nvSpPr>
        <p:spPr/>
        <p:txBody>
          <a:bodyPr/>
          <a:lstStyle/>
          <a:p>
            <a:fld id="{B3EF0996-98C5-47F3-B44E-89371A38D429}" type="slidenum">
              <a:rPr lang="en-US" smtClean="0"/>
              <a:t>10</a:t>
            </a:fld>
            <a:endParaRPr lang="en-US"/>
          </a:p>
        </p:txBody>
      </p:sp>
    </p:spTree>
    <p:extLst>
      <p:ext uri="{BB962C8B-B14F-4D97-AF65-F5344CB8AC3E}">
        <p14:creationId xmlns:p14="http://schemas.microsoft.com/office/powerpoint/2010/main" val="300280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by telling them</a:t>
            </a:r>
          </a:p>
          <a:p>
            <a:r>
              <a:rPr lang="en-US" dirty="0"/>
              <a:t>Thank you for sharing this with me. I’m sorry this happened to you. I’m here to listen.</a:t>
            </a:r>
          </a:p>
          <a:p>
            <a:r>
              <a:rPr lang="en-US" dirty="0"/>
              <a:t>Are all statements that allow the person to continue to share or not. </a:t>
            </a:r>
          </a:p>
          <a:p>
            <a:endParaRPr lang="en-US" dirty="0"/>
          </a:p>
          <a:p>
            <a:r>
              <a:rPr lang="en-US" dirty="0"/>
              <a:t>You don’t need to share your opinions and if you can, avoid sharing your own anger/shock or high emotional reactions. </a:t>
            </a:r>
          </a:p>
          <a:p>
            <a:endParaRPr lang="en-US" dirty="0"/>
          </a:p>
          <a:p>
            <a:pPr algn="l"/>
            <a:r>
              <a:rPr lang="en-US" b="1" i="0" dirty="0">
                <a:solidFill>
                  <a:srgbClr val="202124"/>
                </a:solidFill>
                <a:effectLst/>
                <a:latin typeface="Roboto" panose="02000000000000000000" pitchFamily="2" charset="0"/>
              </a:rPr>
              <a:t>Located in:</a:t>
            </a:r>
            <a:r>
              <a:rPr lang="en-US" b="0" i="0" dirty="0">
                <a:solidFill>
                  <a:srgbClr val="202124"/>
                </a:solidFill>
                <a:effectLst/>
                <a:latin typeface="Roboto" panose="02000000000000000000" pitchFamily="2" charset="0"/>
              </a:rPr>
              <a:t> </a:t>
            </a:r>
            <a:r>
              <a:rPr lang="en-US" b="0" i="0" u="none" strike="noStrike" dirty="0">
                <a:solidFill>
                  <a:srgbClr val="1A0DAB"/>
                </a:solidFill>
                <a:effectLst/>
                <a:latin typeface="Roboto" panose="02000000000000000000" pitchFamily="2" charset="0"/>
                <a:hlinkClick r:id="rId3"/>
              </a:rPr>
              <a:t>Butler University</a:t>
            </a:r>
            <a:endParaRPr lang="en-US" b="0" i="0" dirty="0">
              <a:solidFill>
                <a:srgbClr val="202124"/>
              </a:solidFill>
              <a:effectLst/>
              <a:latin typeface="Roboto" panose="02000000000000000000" pitchFamily="2" charset="0"/>
            </a:endParaRPr>
          </a:p>
          <a:p>
            <a:pPr algn="l"/>
            <a:r>
              <a:rPr lang="en-US" b="1" i="0" u="none" strike="noStrike" dirty="0">
                <a:solidFill>
                  <a:srgbClr val="202124"/>
                </a:solidFill>
                <a:effectLst/>
                <a:latin typeface="Roboto" panose="02000000000000000000" pitchFamily="2" charset="0"/>
                <a:hlinkClick r:id="rId4"/>
              </a:rPr>
              <a:t>Address</a:t>
            </a:r>
            <a:r>
              <a:rPr lang="en-US" b="1" i="0" dirty="0">
                <a:solidFill>
                  <a:srgbClr val="202124"/>
                </a:solidFill>
                <a:effectLst/>
                <a:latin typeface="Roboto" panose="02000000000000000000" pitchFamily="2" charset="0"/>
              </a:rPr>
              <a:t>: </a:t>
            </a:r>
            <a:r>
              <a:rPr lang="en-US" b="0" i="0" dirty="0">
                <a:solidFill>
                  <a:srgbClr val="202124"/>
                </a:solidFill>
                <a:effectLst/>
                <a:latin typeface="Roboto" panose="02000000000000000000" pitchFamily="2" charset="0"/>
              </a:rPr>
              <a:t>525 W Hampton Dr, Indianapolis, IN 46208</a:t>
            </a:r>
            <a:endParaRPr lang="en-US" b="0" i="0" dirty="0">
              <a:solidFill>
                <a:srgbClr val="70757A"/>
              </a:solidFill>
              <a:effectLst/>
              <a:latin typeface="Roboto" panose="02000000000000000000" pitchFamily="2" charset="0"/>
            </a:endParaRPr>
          </a:p>
          <a:p>
            <a:pPr algn="l"/>
            <a:r>
              <a:rPr lang="en-US" b="1" i="0" u="none" strike="noStrike" dirty="0">
                <a:solidFill>
                  <a:srgbClr val="202124"/>
                </a:solidFill>
                <a:effectLst/>
                <a:latin typeface="Roboto" panose="02000000000000000000" pitchFamily="2" charset="0"/>
                <a:hlinkClick r:id="rId5"/>
              </a:rPr>
              <a:t>Phone</a:t>
            </a:r>
            <a:r>
              <a:rPr lang="en-US" b="1" i="0" dirty="0">
                <a:solidFill>
                  <a:srgbClr val="202124"/>
                </a:solidFill>
                <a:effectLst/>
                <a:latin typeface="Roboto" panose="02000000000000000000" pitchFamily="2" charset="0"/>
              </a:rPr>
              <a:t>: </a:t>
            </a:r>
            <a:r>
              <a:rPr lang="en-US" b="0" i="0" u="none" strike="noStrike" dirty="0">
                <a:solidFill>
                  <a:srgbClr val="1A0DAB"/>
                </a:solidFill>
                <a:effectLst/>
                <a:latin typeface="Roboto" panose="02000000000000000000" pitchFamily="2" charset="0"/>
                <a:hlinkClick r:id="rId6"/>
              </a:rPr>
              <a:t>(317) 940-9396</a:t>
            </a:r>
            <a:endParaRPr lang="en-US" b="0" i="0" dirty="0">
              <a:solidFill>
                <a:srgbClr val="202124"/>
              </a:solidFill>
              <a:effectLst/>
              <a:latin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224821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SARPS responsibility to report certain crimes  - rape on campus and other criminal activity for the Clery Act.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34767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 prepared the person may stop wishing to speak with you – or go silent.</a:t>
            </a:r>
          </a:p>
          <a:p>
            <a:r>
              <a:rPr lang="en-US" baseline="0" dirty="0"/>
              <a:t>Let them know of the confidential resources and other options that way they know who to speak to next if they decide to not continue sharing with you.</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80926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TIXC will reach out to the person and invite them to connect. If the person does not respond after the third attempt, nothing more will be done.</a:t>
            </a:r>
          </a:p>
          <a:p>
            <a:endParaRPr lang="en-US" dirty="0"/>
          </a:p>
          <a:p>
            <a:r>
              <a:rPr lang="en-US" dirty="0"/>
              <a:t>Remember you are not snitching and for example - if a complainant was drinking, they will not be disciplined if that comes out as a part of the report. </a:t>
            </a:r>
          </a:p>
          <a:p>
            <a:endParaRPr lang="en-US" dirty="0"/>
          </a:p>
          <a:p>
            <a:r>
              <a:rPr lang="en-US" dirty="0"/>
              <a:t>Title IX is NOT LAW ENFORCMENT – our process and regulations are completely separate.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940092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all of the details that you know. This helps our office determine next steps. Sometimes next steps change dependent on the smallest of details. Where and when and how frequent are important factors.</a:t>
            </a:r>
          </a:p>
          <a:p>
            <a:endParaRPr lang="en-US" dirty="0"/>
          </a:p>
          <a:p>
            <a:r>
              <a:rPr lang="en-US" dirty="0"/>
              <a:t>If you are unsure whether it is a bias or sexual misconduct report, it’s ok. Some of them intersect. You do not need to make two separate reports. We will get the report and if needed file it in the appropriate place, separate out, or combine reports.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309442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not a limitation of time – if a student or staff wished to contact us after a semester, the summer, or an entire school year has passed, they are still able to speak with us, have protections, have rights to accommodations, and can file a formal grievance.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125031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Options</a:t>
            </a:r>
            <a:r>
              <a:rPr lang="en-US" baseline="0" dirty="0"/>
              <a:t> for resolving the report include: </a:t>
            </a:r>
            <a:r>
              <a:rPr lang="en-US" dirty="0">
                <a:latin typeface="Georgia" panose="02040502050405020303" pitchFamily="18" charset="0"/>
              </a:rPr>
              <a:t> no University action, informal resolution, or formal resolution through an Administrative Investigation Process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87690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always been the case for Title IX, but many education institutions across the country have not participated in assuring their pregnant and parenting students had access to their rights to accommodations, nor trained staff. OCR &amp; Dept of Education recognized this and addressed it so that our pregnant and parenting student population who drop out of High school and college have systems in place to support them.</a:t>
            </a:r>
          </a:p>
          <a:p>
            <a:endParaRPr lang="en-US" dirty="0"/>
          </a:p>
          <a:p>
            <a:r>
              <a:rPr lang="en-US" dirty="0"/>
              <a:t>If you know of a peer who may be pregnant, please know this is reportable and we share their options with them.</a:t>
            </a:r>
          </a:p>
        </p:txBody>
      </p:sp>
      <p:sp>
        <p:nvSpPr>
          <p:cNvPr id="4" name="Slide Number Placeholder 3"/>
          <p:cNvSpPr>
            <a:spLocks noGrp="1"/>
          </p:cNvSpPr>
          <p:nvPr>
            <p:ph type="sldNum" sz="quarter" idx="5"/>
          </p:nvPr>
        </p:nvSpPr>
        <p:spPr/>
        <p:txBody>
          <a:bodyPr/>
          <a:lstStyle/>
          <a:p>
            <a:fld id="{B3EF0996-98C5-47F3-B44E-89371A38D429}" type="slidenum">
              <a:rPr lang="en-US" smtClean="0"/>
              <a:t>18</a:t>
            </a:fld>
            <a:endParaRPr lang="en-US"/>
          </a:p>
        </p:txBody>
      </p:sp>
    </p:spTree>
    <p:extLst>
      <p:ext uri="{BB962C8B-B14F-4D97-AF65-F5344CB8AC3E}">
        <p14:creationId xmlns:p14="http://schemas.microsoft.com/office/powerpoint/2010/main" val="1390813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Pregnancy is not a disability</a:t>
            </a:r>
          </a:p>
          <a:p>
            <a:r>
              <a:rPr lang="en-US" dirty="0"/>
              <a:t>If someone “looks” pregnant, do not say – hey, you look pregnant…</a:t>
            </a:r>
          </a:p>
          <a:p>
            <a:endParaRPr lang="en-US" dirty="0"/>
          </a:p>
        </p:txBody>
      </p:sp>
      <p:sp>
        <p:nvSpPr>
          <p:cNvPr id="4" name="Slide Number Placeholder 3"/>
          <p:cNvSpPr>
            <a:spLocks noGrp="1"/>
          </p:cNvSpPr>
          <p:nvPr>
            <p:ph type="sldNum" sz="quarter" idx="5"/>
          </p:nvPr>
        </p:nvSpPr>
        <p:spPr/>
        <p:txBody>
          <a:bodyPr/>
          <a:lstStyle/>
          <a:p>
            <a:fld id="{B3EF0996-98C5-47F3-B44E-89371A38D429}" type="slidenum">
              <a:rPr lang="en-US" smtClean="0"/>
              <a:t>20</a:t>
            </a:fld>
            <a:endParaRPr lang="en-US"/>
          </a:p>
        </p:txBody>
      </p:sp>
    </p:spTree>
    <p:extLst>
      <p:ext uri="{BB962C8B-B14F-4D97-AF65-F5344CB8AC3E}">
        <p14:creationId xmlns:p14="http://schemas.microsoft.com/office/powerpoint/2010/main" val="77818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Title IX?</a:t>
            </a:r>
          </a:p>
          <a:p>
            <a:r>
              <a:rPr lang="en-US" dirty="0"/>
              <a:t>TIX is a part of the Civil Rights Amendments and was added in 1972.</a:t>
            </a:r>
          </a:p>
          <a:p>
            <a:endParaRPr lang="en-US" dirty="0"/>
          </a:p>
          <a:p>
            <a:r>
              <a:rPr lang="en-US" baseline="0" dirty="0"/>
              <a:t>Our mission regarding this work is to prevent and respond to sexual misconduct in the Butler community. </a:t>
            </a:r>
            <a:endParaRPr lang="en-US" dirty="0"/>
          </a:p>
          <a:p>
            <a:endParaRPr lang="en-US" dirty="0"/>
          </a:p>
          <a:p>
            <a:r>
              <a:rPr lang="en-US" dirty="0"/>
              <a:t>You</a:t>
            </a:r>
            <a:r>
              <a:rPr lang="en-US" baseline="0" dirty="0"/>
              <a:t> might hear people talking about the “Title IX” process or making a “Title IX” report. We are moving away from that language, and instead will be talking about the sexual misconduct process and sexual misconduct reports. It more accurately reflects the work that we do at Butler. </a:t>
            </a:r>
          </a:p>
          <a:p>
            <a:endParaRPr lang="en-US" baseline="0" dirty="0"/>
          </a:p>
          <a:p>
            <a:r>
              <a:rPr lang="en-US" baseline="0" dirty="0"/>
              <a:t>Fun Fact is Indiana’s own Birch Bayh signed Title IX into law alongside Patsy Mink, HI</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3744098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Call BUPD</a:t>
            </a:r>
          </a:p>
          <a:p>
            <a:pPr marL="228600" indent="-228600">
              <a:buAutoNum type="arabicPeriod"/>
            </a:pPr>
            <a:r>
              <a:rPr lang="en-US" dirty="0"/>
              <a:t>Call the RA</a:t>
            </a:r>
          </a:p>
          <a:p>
            <a:pPr marL="228600" indent="-228600">
              <a:buAutoNum type="arabicPeriod"/>
            </a:pPr>
            <a:r>
              <a:rPr lang="en-US" dirty="0"/>
              <a:t>Call Title IX</a:t>
            </a:r>
          </a:p>
          <a:p>
            <a:pPr marL="228600" indent="-228600">
              <a:buAutoNum type="arabicPeriod"/>
            </a:pPr>
            <a:r>
              <a:rPr lang="en-US" dirty="0"/>
              <a:t>Go to the dorm herself and knock on the door</a:t>
            </a:r>
          </a:p>
        </p:txBody>
      </p:sp>
      <p:sp>
        <p:nvSpPr>
          <p:cNvPr id="4" name="Slide Number Placeholder 3"/>
          <p:cNvSpPr>
            <a:spLocks noGrp="1"/>
          </p:cNvSpPr>
          <p:nvPr>
            <p:ph type="sldNum" sz="quarter" idx="5"/>
          </p:nvPr>
        </p:nvSpPr>
        <p:spPr/>
        <p:txBody>
          <a:bodyPr/>
          <a:lstStyle/>
          <a:p>
            <a:fld id="{B3EF0996-98C5-47F3-B44E-89371A38D429}" type="slidenum">
              <a:rPr lang="en-US" smtClean="0"/>
              <a:t>22</a:t>
            </a:fld>
            <a:endParaRPr lang="en-US"/>
          </a:p>
        </p:txBody>
      </p:sp>
    </p:spTree>
    <p:extLst>
      <p:ext uri="{BB962C8B-B14F-4D97-AF65-F5344CB8AC3E}">
        <p14:creationId xmlns:p14="http://schemas.microsoft.com/office/powerpoint/2010/main" val="2826150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Explain that sounds like sexual misconduct</a:t>
            </a:r>
          </a:p>
          <a:p>
            <a:pPr marL="228600" indent="-228600">
              <a:buAutoNum type="arabicPeriod"/>
            </a:pPr>
            <a:r>
              <a:rPr lang="en-US" dirty="0"/>
              <a:t>Tell the students they are a mandatory reporter and ask for the students’ names</a:t>
            </a:r>
          </a:p>
          <a:p>
            <a:pPr marL="228600" indent="-228600">
              <a:buAutoNum type="arabicPeriod"/>
            </a:pPr>
            <a:r>
              <a:rPr lang="en-US" dirty="0"/>
              <a:t>Contact Title IX with or without the friend and girlfriends’ names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3EF0996-98C5-47F3-B44E-89371A38D429}" type="slidenum">
              <a:rPr lang="en-US" smtClean="0"/>
              <a:t>23</a:t>
            </a:fld>
            <a:endParaRPr lang="en-US"/>
          </a:p>
        </p:txBody>
      </p:sp>
    </p:spTree>
    <p:extLst>
      <p:ext uri="{BB962C8B-B14F-4D97-AF65-F5344CB8AC3E}">
        <p14:creationId xmlns:p14="http://schemas.microsoft.com/office/powerpoint/2010/main" val="1267469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Ask if they feel safe (this sounds like stalking, dating violence)</a:t>
            </a:r>
          </a:p>
          <a:p>
            <a:pPr marL="228600" indent="-228600">
              <a:buAutoNum type="arabicPeriod"/>
            </a:pPr>
            <a:r>
              <a:rPr lang="en-US" dirty="0"/>
              <a:t>Use the script- thank you for telling me. Explain Confidential resources. Direct to the sexual misconduct page.</a:t>
            </a:r>
          </a:p>
          <a:p>
            <a:pPr marL="228600" indent="-228600">
              <a:buAutoNum type="arabicPeriod"/>
            </a:pPr>
            <a:r>
              <a:rPr lang="en-US" dirty="0"/>
              <a:t>If Shawn wants to continue, be a listening ear. Then report to TIX or report with Shawn.</a:t>
            </a:r>
          </a:p>
          <a:p>
            <a:pPr marL="228600" indent="-228600">
              <a:buAutoNum type="arabicPeriod"/>
            </a:pPr>
            <a:r>
              <a:rPr lang="en-US" dirty="0"/>
              <a:t>Call BUPD for a wellness check – suicidal ideation/threats</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3EF0996-98C5-47F3-B44E-89371A38D429}" type="slidenum">
              <a:rPr lang="en-US" smtClean="0"/>
              <a:t>24</a:t>
            </a:fld>
            <a:endParaRPr lang="en-US"/>
          </a:p>
        </p:txBody>
      </p:sp>
    </p:spTree>
    <p:extLst>
      <p:ext uri="{BB962C8B-B14F-4D97-AF65-F5344CB8AC3E}">
        <p14:creationId xmlns:p14="http://schemas.microsoft.com/office/powerpoint/2010/main" val="2705595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800" b="1" dirty="0">
                <a:solidFill>
                  <a:srgbClr val="242424"/>
                </a:solidFill>
                <a:effectLst/>
                <a:latin typeface="Georgia" panose="02040502050405020303" pitchFamily="18" charset="0"/>
                <a:ea typeface="Calibri" panose="020F0502020204030204" pitchFamily="34" charset="0"/>
              </a:rPr>
              <a:t>Azure Swinford| she/her</a:t>
            </a:r>
            <a:r>
              <a:rPr lang="en-US" sz="1800" dirty="0">
                <a:solidFill>
                  <a:srgbClr val="242424"/>
                </a:solidFill>
                <a:effectLst/>
                <a:latin typeface="Georgia" panose="02040502050405020303" pitchFamily="18" charset="0"/>
                <a:ea typeface="Calibri" panose="020F0502020204030204" pitchFamily="34" charset="0"/>
              </a:rPr>
              <a:t> </a:t>
            </a:r>
            <a:r>
              <a:rPr lang="en-US" sz="1800" u="sng" dirty="0">
                <a:solidFill>
                  <a:srgbClr val="0000FF"/>
                </a:solidFill>
                <a:effectLst/>
                <a:latin typeface="Georgia" panose="02040502050405020303" pitchFamily="18" charset="0"/>
                <a:ea typeface="Calibri" panose="020F0502020204030204" pitchFamily="34" charset="0"/>
                <a:hlinkClick r:id="rId3"/>
              </a:rPr>
              <a:t>(What’s this)</a:t>
            </a:r>
            <a:endParaRPr lang="en-US" sz="1800" dirty="0">
              <a:effectLst/>
              <a:latin typeface="Calibri" panose="020F0502020204030204" pitchFamily="34" charset="0"/>
              <a:ea typeface="Calibri" panose="020F0502020204030204" pitchFamily="34" charset="0"/>
            </a:endParaRPr>
          </a:p>
          <a:p>
            <a:pPr marL="0" marR="0">
              <a:spcBef>
                <a:spcPts val="300"/>
              </a:spcBef>
              <a:spcAft>
                <a:spcPts val="300"/>
              </a:spcAft>
            </a:pPr>
            <a:r>
              <a:rPr lang="en-US" sz="1800" dirty="0">
                <a:solidFill>
                  <a:srgbClr val="242424"/>
                </a:solidFill>
                <a:effectLst/>
                <a:latin typeface="Georgia" panose="02040502050405020303" pitchFamily="18" charset="0"/>
                <a:ea typeface="Calibri" panose="020F0502020204030204" pitchFamily="34" charset="0"/>
              </a:rPr>
              <a:t>Associate Director for Institutional Equity, Civil Rights/Title IX Investigator</a:t>
            </a:r>
            <a:endParaRPr lang="en-US" sz="1800" dirty="0">
              <a:effectLst/>
              <a:latin typeface="Calibri" panose="020F0502020204030204" pitchFamily="34" charset="0"/>
              <a:ea typeface="Calibri" panose="020F0502020204030204" pitchFamily="34" charset="0"/>
            </a:endParaRPr>
          </a:p>
          <a:p>
            <a:pPr marL="0" marR="0">
              <a:spcBef>
                <a:spcPts val="300"/>
              </a:spcBef>
              <a:spcAft>
                <a:spcPts val="300"/>
              </a:spcAft>
            </a:pPr>
            <a:r>
              <a:rPr lang="en-US" sz="1800" u="sng" dirty="0">
                <a:solidFill>
                  <a:srgbClr val="0000FF"/>
                </a:solidFill>
                <a:effectLst/>
                <a:latin typeface="Georgia" panose="02040502050405020303" pitchFamily="18" charset="0"/>
                <a:ea typeface="Calibri" panose="020F0502020204030204" pitchFamily="34" charset="0"/>
                <a:hlinkClick r:id="rId4" tooltip="https://www.butler.edu/about-butler/diversity-equity-inclusion/"/>
              </a:rPr>
              <a:t>Diversity, Equity &amp; Inclusion</a:t>
            </a:r>
            <a:r>
              <a:rPr lang="en-US" sz="1800" dirty="0">
                <a:solidFill>
                  <a:srgbClr val="242424"/>
                </a:solidFill>
                <a:effectLst/>
                <a:latin typeface="Palatino Linotype" panose="02040502050505030304" pitchFamily="18" charset="0"/>
                <a:ea typeface="Calibri" panose="020F0502020204030204" pitchFamily="34" charset="0"/>
              </a:rPr>
              <a:t> </a:t>
            </a:r>
            <a:r>
              <a:rPr lang="en-US" sz="1800" b="1" dirty="0">
                <a:solidFill>
                  <a:srgbClr val="242424"/>
                </a:solidFill>
                <a:effectLst/>
                <a:latin typeface="Georgia" panose="02040502050405020303" pitchFamily="18" charset="0"/>
                <a:ea typeface="Calibri" panose="020F0502020204030204" pitchFamily="34" charset="0"/>
              </a:rPr>
              <a:t>| </a:t>
            </a:r>
            <a:r>
              <a:rPr lang="en-US" sz="1800" u="sng" dirty="0">
                <a:solidFill>
                  <a:srgbClr val="0000FF"/>
                </a:solidFill>
                <a:effectLst/>
                <a:latin typeface="Georgia" panose="02040502050405020303" pitchFamily="18" charset="0"/>
                <a:ea typeface="Calibri" panose="020F0502020204030204" pitchFamily="34" charset="0"/>
                <a:hlinkClick r:id="rId5" tooltip="https://www.butler.edu/student-life/title-ix/"/>
              </a:rPr>
              <a:t>Title IX Office</a:t>
            </a:r>
            <a:endParaRPr lang="en-US" sz="1800" dirty="0">
              <a:effectLst/>
              <a:latin typeface="Calibri" panose="020F0502020204030204" pitchFamily="34" charset="0"/>
              <a:ea typeface="Calibri" panose="020F0502020204030204" pitchFamily="34" charset="0"/>
            </a:endParaRPr>
          </a:p>
          <a:p>
            <a:pPr marL="0" marR="0">
              <a:spcBef>
                <a:spcPts val="300"/>
              </a:spcBef>
              <a:spcAft>
                <a:spcPts val="300"/>
              </a:spcAft>
            </a:pPr>
            <a:r>
              <a:rPr lang="en-US" sz="1800" u="sng" dirty="0">
                <a:solidFill>
                  <a:srgbClr val="0000FF"/>
                </a:solidFill>
                <a:effectLst/>
                <a:latin typeface="Georgia" panose="02040502050405020303" pitchFamily="18" charset="0"/>
                <a:ea typeface="Calibri" panose="020F0502020204030204" pitchFamily="34" charset="0"/>
                <a:hlinkClick r:id="rId6" tooltip="aswinford@butler.edu"/>
              </a:rPr>
              <a:t>aswinford@butler.edu</a:t>
            </a:r>
            <a:endParaRPr lang="en-US" sz="1800" dirty="0">
              <a:effectLst/>
              <a:latin typeface="Calibri" panose="020F0502020204030204" pitchFamily="34" charset="0"/>
              <a:ea typeface="Calibri" panose="020F0502020204030204" pitchFamily="34" charset="0"/>
            </a:endParaRPr>
          </a:p>
          <a:p>
            <a:pPr marL="0" marR="0">
              <a:spcBef>
                <a:spcPts val="300"/>
              </a:spcBef>
              <a:spcAft>
                <a:spcPts val="300"/>
              </a:spcAft>
            </a:pPr>
            <a:r>
              <a:rPr lang="en-US" sz="1800" dirty="0">
                <a:solidFill>
                  <a:srgbClr val="242424"/>
                </a:solidFill>
                <a:effectLst/>
                <a:latin typeface="Georgia" panose="02040502050405020303" pitchFamily="18" charset="0"/>
                <a:ea typeface="Calibri" panose="020F0502020204030204" pitchFamily="34" charset="0"/>
              </a:rPr>
              <a:t>Cell </a:t>
            </a:r>
            <a:r>
              <a:rPr lang="en-US" sz="1800" dirty="0">
                <a:solidFill>
                  <a:srgbClr val="000000"/>
                </a:solidFill>
                <a:effectLst/>
                <a:latin typeface="Calibri" panose="020F0502020204030204" pitchFamily="34" charset="0"/>
                <a:ea typeface="Calibri" panose="020F0502020204030204" pitchFamily="34" charset="0"/>
              </a:rPr>
              <a:t>317-864-3276</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92688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F0996-98C5-47F3-B44E-89371A38D429}" type="slidenum">
              <a:rPr lang="en-US" smtClean="0"/>
              <a:t>3</a:t>
            </a:fld>
            <a:endParaRPr lang="en-US"/>
          </a:p>
        </p:txBody>
      </p:sp>
    </p:spTree>
    <p:extLst>
      <p:ext uri="{BB962C8B-B14F-4D97-AF65-F5344CB8AC3E}">
        <p14:creationId xmlns:p14="http://schemas.microsoft.com/office/powerpoint/2010/main" val="99195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Sex &amp; gender based discrimination- discrimination comes in many forms- exclusive membership, unfair grading practices, harassment by language, slurs, terminology, creating an unwelcoming environment with language and behavior</a:t>
            </a:r>
          </a:p>
          <a:p>
            <a:pPr marL="228600" indent="-228600">
              <a:buAutoNum type="arabicPeriod"/>
            </a:pPr>
            <a:r>
              <a:rPr lang="en-US" dirty="0"/>
              <a:t>Sexual harassment- unwelcome, inappropriate sexualized behavior and language</a:t>
            </a:r>
          </a:p>
          <a:p>
            <a:pPr marL="228600" indent="-228600">
              <a:buAutoNum type="arabicPeriod"/>
            </a:pPr>
            <a:r>
              <a:rPr lang="en-US" dirty="0"/>
              <a:t>Sexual assault- unwelcome sexual contact</a:t>
            </a:r>
          </a:p>
          <a:p>
            <a:pPr marL="228600" indent="-228600">
              <a:buAutoNum type="arabicPeriod"/>
            </a:pPr>
            <a:r>
              <a:rPr lang="en-US" dirty="0"/>
              <a:t>Sexual exploitation – online, social media, sharing nudes or videos with others, trafficking and coercion</a:t>
            </a:r>
          </a:p>
          <a:p>
            <a:pPr marL="228600" indent="-228600">
              <a:buAutoNum type="arabicPeriod"/>
            </a:pPr>
            <a:r>
              <a:rPr lang="en-US" dirty="0"/>
              <a:t>Dating violence</a:t>
            </a:r>
          </a:p>
          <a:p>
            <a:pPr marL="228600" indent="-228600">
              <a:buAutoNum type="arabicPeriod"/>
            </a:pPr>
            <a:r>
              <a:rPr lang="en-US" dirty="0"/>
              <a:t>Domestic violence- spouse or living together</a:t>
            </a:r>
          </a:p>
          <a:p>
            <a:pPr marL="228600" indent="-228600">
              <a:buAutoNum type="arabicPeriod"/>
            </a:pPr>
            <a:r>
              <a:rPr lang="en-US" dirty="0"/>
              <a:t>Stalking- unwelcome persistent contact</a:t>
            </a:r>
          </a:p>
          <a:p>
            <a:pPr marL="228600" indent="-228600">
              <a:buAutoNum type="arabicPeriod"/>
            </a:pPr>
            <a:r>
              <a:rPr lang="en-US" dirty="0"/>
              <a:t>Pregnancy – exclusion from school or related activities, pregnant students also have protections and rights to accommodations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248552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perceive experiences differently. 1 size does not fit all, therefore following our established guidelines takes the determination off of you as reporters. When in doubt, report. We will be happy you did and will follow up with anyone for better understanding. Always feel free to contact us with questions or request training.</a:t>
            </a:r>
          </a:p>
        </p:txBody>
      </p:sp>
      <p:sp>
        <p:nvSpPr>
          <p:cNvPr id="4" name="Slide Number Placeholder 3"/>
          <p:cNvSpPr>
            <a:spLocks noGrp="1"/>
          </p:cNvSpPr>
          <p:nvPr>
            <p:ph type="sldNum" sz="quarter" idx="5"/>
          </p:nvPr>
        </p:nvSpPr>
        <p:spPr/>
        <p:txBody>
          <a:bodyPr/>
          <a:lstStyle/>
          <a:p>
            <a:fld id="{B3EF0996-98C5-47F3-B44E-89371A38D429}" type="slidenum">
              <a:rPr lang="en-US" smtClean="0"/>
              <a:t>5</a:t>
            </a:fld>
            <a:endParaRPr lang="en-US"/>
          </a:p>
        </p:txBody>
      </p:sp>
    </p:spTree>
    <p:extLst>
      <p:ext uri="{BB962C8B-B14F-4D97-AF65-F5344CB8AC3E}">
        <p14:creationId xmlns:p14="http://schemas.microsoft.com/office/powerpoint/2010/main" val="186361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F0996-98C5-47F3-B44E-89371A38D429}" type="slidenum">
              <a:rPr lang="en-US" smtClean="0"/>
              <a:t>6</a:t>
            </a:fld>
            <a:endParaRPr lang="en-US"/>
          </a:p>
        </p:txBody>
      </p:sp>
    </p:spTree>
    <p:extLst>
      <p:ext uri="{BB962C8B-B14F-4D97-AF65-F5344CB8AC3E}">
        <p14:creationId xmlns:p14="http://schemas.microsoft.com/office/powerpoint/2010/main" val="163262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shout from the rooftops that if you are uncertain you have received consent- err on the side of caution and proceed as if consent was not given.</a:t>
            </a:r>
          </a:p>
          <a:p>
            <a:r>
              <a:rPr lang="en-US" dirty="0"/>
              <a:t>This is helpful to understand as staff, as well, with students in regards to professional conduct and touching- hugs, shoulder pats, etc. Students do not give up body autonomy when they enter our classrooms and offices.</a:t>
            </a:r>
          </a:p>
        </p:txBody>
      </p:sp>
      <p:sp>
        <p:nvSpPr>
          <p:cNvPr id="4" name="Slide Number Placeholder 3"/>
          <p:cNvSpPr>
            <a:spLocks noGrp="1"/>
          </p:cNvSpPr>
          <p:nvPr>
            <p:ph type="sldNum" sz="quarter" idx="5"/>
          </p:nvPr>
        </p:nvSpPr>
        <p:spPr/>
        <p:txBody>
          <a:bodyPr/>
          <a:lstStyle/>
          <a:p>
            <a:fld id="{B3EF0996-98C5-47F3-B44E-89371A38D429}" type="slidenum">
              <a:rPr lang="en-US" smtClean="0"/>
              <a:t>7</a:t>
            </a:fld>
            <a:endParaRPr lang="en-US"/>
          </a:p>
        </p:txBody>
      </p:sp>
    </p:spTree>
    <p:extLst>
      <p:ext uri="{BB962C8B-B14F-4D97-AF65-F5344CB8AC3E}">
        <p14:creationId xmlns:p14="http://schemas.microsoft.com/office/powerpoint/2010/main" val="272153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I’ve dropped a 1-pager in the chat for you. https://www.butler.edu/student-life/wp-content/uploads/sites/22/2022/05/Employee-Reporting-Expectations-handout.pdf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F0F04-5408-423F-9E90-835A2DC76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Staff Orientation Final Version 2018-19</a:t>
            </a:r>
          </a:p>
        </p:txBody>
      </p:sp>
    </p:spTree>
    <p:extLst>
      <p:ext uri="{BB962C8B-B14F-4D97-AF65-F5344CB8AC3E}">
        <p14:creationId xmlns:p14="http://schemas.microsoft.com/office/powerpoint/2010/main" val="42511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confidential resources? </a:t>
            </a:r>
          </a:p>
          <a:p>
            <a:r>
              <a:rPr lang="en-US" dirty="0"/>
              <a:t>If an individual wishes to speak to someone confidentially, there are several resources available on campus. The following resources are designated as confidential, and therefore not expected to report to the University when made aware of sexual misconduct: − </a:t>
            </a:r>
          </a:p>
          <a:p>
            <a:r>
              <a:rPr lang="en-US" dirty="0"/>
              <a:t>The Sexual Assault Response and Prevention Specialist (SARP Specialist): 317-910-5572; HRC 101; https://www.butler.edu/sarp/advocacy. </a:t>
            </a:r>
          </a:p>
          <a:p>
            <a:r>
              <a:rPr lang="en-US" dirty="0"/>
              <a:t>Counseling and Consultation Services: 317-940-9385; HRC 120; https://www.butler.edu/counselingservices</a:t>
            </a:r>
          </a:p>
          <a:p>
            <a:r>
              <a:rPr lang="en-US" dirty="0"/>
              <a:t>Health Services: (317) 940-9385; HRC 110; https://www.butler.edu/health-services</a:t>
            </a:r>
          </a:p>
          <a:p>
            <a:r>
              <a:rPr lang="en-US" dirty="0"/>
              <a:t>Pastoral care at the Center for Faith &amp; Vocation: (317) 940-8252; Blue House; https://www.butler.edu/cfv</a:t>
            </a:r>
          </a:p>
        </p:txBody>
      </p:sp>
      <p:sp>
        <p:nvSpPr>
          <p:cNvPr id="4" name="Slide Number Placeholder 3"/>
          <p:cNvSpPr>
            <a:spLocks noGrp="1"/>
          </p:cNvSpPr>
          <p:nvPr>
            <p:ph type="sldNum" sz="quarter" idx="5"/>
          </p:nvPr>
        </p:nvSpPr>
        <p:spPr/>
        <p:txBody>
          <a:bodyPr/>
          <a:lstStyle/>
          <a:p>
            <a:fld id="{B3EF0996-98C5-47F3-B44E-89371A38D429}" type="slidenum">
              <a:rPr lang="en-US" smtClean="0"/>
              <a:t>9</a:t>
            </a:fld>
            <a:endParaRPr lang="en-US"/>
          </a:p>
        </p:txBody>
      </p:sp>
    </p:spTree>
    <p:extLst>
      <p:ext uri="{BB962C8B-B14F-4D97-AF65-F5344CB8AC3E}">
        <p14:creationId xmlns:p14="http://schemas.microsoft.com/office/powerpoint/2010/main" val="426045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7337" y="2130426"/>
            <a:ext cx="6525865" cy="1470025"/>
          </a:xfrm>
          <a:prstGeom prst="rect">
            <a:avLst/>
          </a:prstGeom>
        </p:spPr>
        <p:txBody>
          <a:bodyPr/>
          <a:lstStyle>
            <a:lvl1pPr>
              <a:defRPr b="1" i="0">
                <a:solidFill>
                  <a:srgbClr val="FFFFFF"/>
                </a:solidFill>
                <a:latin typeface="Helvetica"/>
                <a:cs typeface="Helvetica"/>
              </a:defRPr>
            </a:lvl1pPr>
          </a:lstStyle>
          <a:p>
            <a:r>
              <a:rPr lang="en-US"/>
              <a:t>CLICK TO EDIT MASTER TITLE STYLE</a:t>
            </a:r>
          </a:p>
        </p:txBody>
      </p:sp>
      <p:sp>
        <p:nvSpPr>
          <p:cNvPr id="10" name="Subtitle 2"/>
          <p:cNvSpPr>
            <a:spLocks noGrp="1"/>
          </p:cNvSpPr>
          <p:nvPr>
            <p:ph type="subTitle" idx="1"/>
          </p:nvPr>
        </p:nvSpPr>
        <p:spPr>
          <a:xfrm>
            <a:off x="1066898" y="4273542"/>
            <a:ext cx="4886741"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5492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7337" y="2130426"/>
            <a:ext cx="6525865" cy="1470025"/>
          </a:xfrm>
          <a:prstGeom prst="rect">
            <a:avLst/>
          </a:prstGeom>
        </p:spPr>
        <p:txBody>
          <a:bodyPr/>
          <a:lstStyle>
            <a:lvl1pPr>
              <a:defRPr b="1" i="0">
                <a:solidFill>
                  <a:srgbClr val="FFFFFF"/>
                </a:solidFill>
                <a:latin typeface="Helvetica"/>
                <a:cs typeface="Helvetica"/>
              </a:defRPr>
            </a:lvl1pPr>
          </a:lstStyle>
          <a:p>
            <a:r>
              <a:rPr lang="en-US"/>
              <a:t>CLICK TO EDIT MASTER TITLE STYLE</a:t>
            </a:r>
          </a:p>
        </p:txBody>
      </p:sp>
      <p:sp>
        <p:nvSpPr>
          <p:cNvPr id="10" name="Subtitle 2"/>
          <p:cNvSpPr>
            <a:spLocks noGrp="1"/>
          </p:cNvSpPr>
          <p:nvPr>
            <p:ph type="subTitle" idx="1"/>
          </p:nvPr>
        </p:nvSpPr>
        <p:spPr>
          <a:xfrm>
            <a:off x="1066898" y="4273542"/>
            <a:ext cx="4886741"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3287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2130426"/>
            <a:ext cx="10363200" cy="1470025"/>
          </a:xfrm>
          <a:prstGeom prst="rect">
            <a:avLst/>
          </a:prstGeom>
        </p:spPr>
        <p:txBody>
          <a:bodyPr/>
          <a:lstStyle>
            <a:lvl1pPr>
              <a:defRPr b="1" i="0">
                <a:solidFill>
                  <a:srgbClr val="FFFFFF"/>
                </a:solidFill>
                <a:latin typeface="Helvetica"/>
                <a:cs typeface="Helvetica"/>
              </a:defRPr>
            </a:lvl1pPr>
          </a:lstStyle>
          <a:p>
            <a:r>
              <a:rPr lang="en-US"/>
              <a:t>CLICK TO EDIT MASTER TITLE STYLE</a:t>
            </a:r>
          </a:p>
        </p:txBody>
      </p:sp>
      <p:sp>
        <p:nvSpPr>
          <p:cNvPr id="8" name="Subtitle 2"/>
          <p:cNvSpPr>
            <a:spLocks noGrp="1"/>
          </p:cNvSpPr>
          <p:nvPr>
            <p:ph type="subTitle" idx="1"/>
          </p:nvPr>
        </p:nvSpPr>
        <p:spPr>
          <a:xfrm>
            <a:off x="1828800" y="3886200"/>
            <a:ext cx="8534400"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44250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7337" y="2130426"/>
            <a:ext cx="6525865" cy="1470025"/>
          </a:xfrm>
          <a:prstGeom prst="rect">
            <a:avLst/>
          </a:prstGeom>
        </p:spPr>
        <p:txBody>
          <a:bodyPr/>
          <a:lstStyle>
            <a:lvl1pPr>
              <a:defRPr b="1" i="0">
                <a:solidFill>
                  <a:srgbClr val="FFFFFF"/>
                </a:solidFill>
                <a:latin typeface="Helvetica"/>
                <a:cs typeface="Helvetica"/>
              </a:defRPr>
            </a:lvl1pPr>
          </a:lstStyle>
          <a:p>
            <a:r>
              <a:rPr lang="en-US"/>
              <a:t>CLICK TO EDIT MASTER TITLE STYLE</a:t>
            </a:r>
          </a:p>
        </p:txBody>
      </p:sp>
      <p:sp>
        <p:nvSpPr>
          <p:cNvPr id="10" name="Subtitle 2"/>
          <p:cNvSpPr>
            <a:spLocks noGrp="1"/>
          </p:cNvSpPr>
          <p:nvPr>
            <p:ph type="subTitle" idx="1"/>
          </p:nvPr>
        </p:nvSpPr>
        <p:spPr>
          <a:xfrm>
            <a:off x="1066898" y="4273542"/>
            <a:ext cx="4886741"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2415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28C411A1-7134-1F4B-A1D7-6BD1DD412DD1}" type="datetime1">
              <a:rPr lang="en-US" smtClean="0"/>
              <a:pPr/>
              <a:t>9/17/2023</a:t>
            </a:fld>
            <a:endParaRPr lang="en-US"/>
          </a:p>
        </p:txBody>
      </p:sp>
      <p:sp>
        <p:nvSpPr>
          <p:cNvPr id="11"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a:p>
        </p:txBody>
      </p:sp>
      <p:sp>
        <p:nvSpPr>
          <p:cNvPr id="12"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
        <p:nvSpPr>
          <p:cNvPr id="14" name="Content Placeholder 2"/>
          <p:cNvSpPr>
            <a:spLocks noGrp="1"/>
          </p:cNvSpPr>
          <p:nvPr>
            <p:ph idx="1"/>
          </p:nvPr>
        </p:nvSpPr>
        <p:spPr>
          <a:xfrm>
            <a:off x="609600" y="1098708"/>
            <a:ext cx="10972800" cy="5027456"/>
          </a:xfrm>
          <a:prstGeom prst="rect">
            <a:avLst/>
          </a:prstGeom>
        </p:spPr>
        <p:txBody>
          <a:bodyPr/>
          <a:lstStyle>
            <a:lvl1pPr>
              <a:defRPr b="0" i="0">
                <a:solidFill>
                  <a:srgbClr val="13294B"/>
                </a:solidFill>
                <a:latin typeface="Georgia"/>
                <a:cs typeface="Georgia"/>
              </a:defRPr>
            </a:lvl1pPr>
            <a:lvl2pPr>
              <a:defRPr b="0" i="0">
                <a:solidFill>
                  <a:srgbClr val="13294B"/>
                </a:solidFill>
                <a:latin typeface="Georgia"/>
                <a:cs typeface="Georgia"/>
              </a:defRPr>
            </a:lvl2pPr>
            <a:lvl3pPr>
              <a:defRPr b="0" i="0">
                <a:solidFill>
                  <a:srgbClr val="13294B"/>
                </a:solidFill>
                <a:latin typeface="Georgia"/>
                <a:cs typeface="Georgia"/>
              </a:defRPr>
            </a:lvl3pPr>
            <a:lvl4pPr>
              <a:defRPr b="0" i="0">
                <a:solidFill>
                  <a:srgbClr val="13294B"/>
                </a:solidFill>
                <a:latin typeface="Georgia"/>
                <a:cs typeface="Georgia"/>
              </a:defRPr>
            </a:lvl4pPr>
            <a:lvl5pPr>
              <a:defRPr b="0" i="0">
                <a:solidFill>
                  <a:srgbClr val="13294B"/>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07403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a:t>CLICK TO EDIT MASTER TITLE STYLE</a:t>
            </a:r>
          </a:p>
        </p:txBody>
      </p:sp>
      <p:sp>
        <p:nvSpPr>
          <p:cNvPr id="13" name="Content Placeholder 2"/>
          <p:cNvSpPr>
            <a:spLocks noGrp="1"/>
          </p:cNvSpPr>
          <p:nvPr>
            <p:ph sz="half" idx="1"/>
          </p:nvPr>
        </p:nvSpPr>
        <p:spPr>
          <a:xfrm>
            <a:off x="609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6197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32A0A29F-A7BD-E943-9D0A-690E4C218077}" type="datetime1">
              <a:rPr lang="en-US" smtClean="0"/>
              <a:pPr/>
              <a:t>9/17/2023</a:t>
            </a:fld>
            <a:endParaRPr lang="en-US"/>
          </a:p>
        </p:txBody>
      </p:sp>
      <p:sp>
        <p:nvSpPr>
          <p:cNvPr id="16"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a:p>
        </p:txBody>
      </p:sp>
      <p:sp>
        <p:nvSpPr>
          <p:cNvPr id="17"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Tree>
    <p:extLst>
      <p:ext uri="{BB962C8B-B14F-4D97-AF65-F5344CB8AC3E}">
        <p14:creationId xmlns:p14="http://schemas.microsoft.com/office/powerpoint/2010/main" val="3616144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a:t>CLICK TO EDIT MASTER TITLE STYLE</a:t>
            </a:r>
          </a:p>
        </p:txBody>
      </p:sp>
      <p:sp>
        <p:nvSpPr>
          <p:cNvPr id="19"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p:cNvSpPr>
            <a:spLocks noGrp="1"/>
          </p:cNvSpPr>
          <p:nvPr>
            <p:ph sz="half" idx="2"/>
          </p:nvPr>
        </p:nvSpPr>
        <p:spPr>
          <a:xfrm>
            <a:off x="609600" y="1739675"/>
            <a:ext cx="5386917" cy="4386489"/>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p:cNvSpPr>
            <a:spLocks noGrp="1"/>
          </p:cNvSpPr>
          <p:nvPr>
            <p:ph sz="quarter" idx="4"/>
          </p:nvPr>
        </p:nvSpPr>
        <p:spPr>
          <a:xfrm>
            <a:off x="6193368" y="1738471"/>
            <a:ext cx="5389033" cy="4387693"/>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8EB86CF7-42B1-BF4E-9E88-439ECDE89906}" type="datetime1">
              <a:rPr lang="en-US" smtClean="0"/>
              <a:pPr/>
              <a:t>9/17/2023</a:t>
            </a:fld>
            <a:endParaRPr lang="en-US"/>
          </a:p>
        </p:txBody>
      </p:sp>
      <p:sp>
        <p:nvSpPr>
          <p:cNvPr id="24"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a:p>
        </p:txBody>
      </p:sp>
      <p:sp>
        <p:nvSpPr>
          <p:cNvPr id="25"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Tree>
    <p:extLst>
      <p:ext uri="{BB962C8B-B14F-4D97-AF65-F5344CB8AC3E}">
        <p14:creationId xmlns:p14="http://schemas.microsoft.com/office/powerpoint/2010/main" val="53849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2130426"/>
            <a:ext cx="10363200" cy="1470025"/>
          </a:xfrm>
          <a:prstGeom prst="rect">
            <a:avLst/>
          </a:prstGeom>
        </p:spPr>
        <p:txBody>
          <a:bodyPr/>
          <a:lstStyle>
            <a:lvl1pPr>
              <a:defRPr b="1" i="0">
                <a:solidFill>
                  <a:srgbClr val="FFFFFF"/>
                </a:solidFill>
                <a:latin typeface="Helvetica"/>
                <a:cs typeface="Helvetica"/>
              </a:defRPr>
            </a:lvl1pPr>
          </a:lstStyle>
          <a:p>
            <a:r>
              <a:rPr lang="en-US"/>
              <a:t>CLICK TO EDIT MASTER TITLE STYLE</a:t>
            </a:r>
          </a:p>
        </p:txBody>
      </p:sp>
      <p:sp>
        <p:nvSpPr>
          <p:cNvPr id="8" name="Subtitle 2"/>
          <p:cNvSpPr>
            <a:spLocks noGrp="1"/>
          </p:cNvSpPr>
          <p:nvPr>
            <p:ph type="subTitle" idx="1"/>
          </p:nvPr>
        </p:nvSpPr>
        <p:spPr>
          <a:xfrm>
            <a:off x="1828800" y="3886200"/>
            <a:ext cx="8534400"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7098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Content Placeholder 2"/>
          <p:cNvSpPr>
            <a:spLocks noGrp="1"/>
          </p:cNvSpPr>
          <p:nvPr>
            <p:ph idx="1"/>
          </p:nvPr>
        </p:nvSpPr>
        <p:spPr>
          <a:xfrm>
            <a:off x="609600" y="1098708"/>
            <a:ext cx="10972800" cy="5027456"/>
          </a:xfrm>
          <a:prstGeom prst="rect">
            <a:avLst/>
          </a:prstGeom>
        </p:spPr>
        <p:txBody>
          <a:bodyPr/>
          <a:lstStyle>
            <a:lvl1pPr>
              <a:defRPr b="0" i="0">
                <a:solidFill>
                  <a:srgbClr val="13294B"/>
                </a:solidFill>
                <a:latin typeface="Sentinel Book"/>
                <a:cs typeface="Sentinel Book"/>
              </a:defRPr>
            </a:lvl1pPr>
            <a:lvl2pPr>
              <a:defRPr b="0" i="0">
                <a:solidFill>
                  <a:srgbClr val="13294B"/>
                </a:solidFill>
                <a:latin typeface="Sentinel Book"/>
                <a:cs typeface="Sentinel Book"/>
              </a:defRPr>
            </a:lvl2pPr>
            <a:lvl3pPr>
              <a:defRPr b="0" i="0">
                <a:solidFill>
                  <a:srgbClr val="13294B"/>
                </a:solidFill>
                <a:latin typeface="Sentinel Book"/>
                <a:cs typeface="Sentinel Book"/>
              </a:defRPr>
            </a:lvl3pPr>
            <a:lvl4pPr>
              <a:defRPr b="0" i="0">
                <a:solidFill>
                  <a:srgbClr val="13294B"/>
                </a:solidFill>
                <a:latin typeface="Sentinel Book"/>
                <a:cs typeface="Sentinel Book"/>
              </a:defRPr>
            </a:lvl4pPr>
            <a:lvl5pPr>
              <a:defRPr b="0" i="0">
                <a:solidFill>
                  <a:srgbClr val="13294B"/>
                </a:solidFill>
                <a:latin typeface="Sentinel Book"/>
                <a:cs typeface="Sentinel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423566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a:t>CLICK TO EDIT MASTER TITLE STYLE</a:t>
            </a:r>
          </a:p>
        </p:txBody>
      </p:sp>
      <p:sp>
        <p:nvSpPr>
          <p:cNvPr id="13" name="Content Placeholder 2"/>
          <p:cNvSpPr>
            <a:spLocks noGrp="1"/>
          </p:cNvSpPr>
          <p:nvPr>
            <p:ph sz="half" idx="1"/>
          </p:nvPr>
        </p:nvSpPr>
        <p:spPr>
          <a:xfrm>
            <a:off x="609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6197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99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a:t>CLICK TO EDIT MASTER TITLE STYLE</a:t>
            </a:r>
          </a:p>
        </p:txBody>
      </p:sp>
      <p:sp>
        <p:nvSpPr>
          <p:cNvPr id="19"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p:cNvSpPr>
            <a:spLocks noGrp="1"/>
          </p:cNvSpPr>
          <p:nvPr>
            <p:ph sz="half" idx="2"/>
          </p:nvPr>
        </p:nvSpPr>
        <p:spPr>
          <a:xfrm>
            <a:off x="609600" y="1739675"/>
            <a:ext cx="5386917" cy="4386489"/>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p:cNvSpPr>
            <a:spLocks noGrp="1"/>
          </p:cNvSpPr>
          <p:nvPr>
            <p:ph sz="quarter" idx="4"/>
          </p:nvPr>
        </p:nvSpPr>
        <p:spPr>
          <a:xfrm>
            <a:off x="6193368" y="1738471"/>
            <a:ext cx="5389033" cy="4387693"/>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46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a:t>CLICK TO EDIT MASTER TITLE STYLE</a:t>
            </a:r>
          </a:p>
        </p:txBody>
      </p:sp>
      <p:sp>
        <p:nvSpPr>
          <p:cNvPr id="7" name="Content Placeholder 2"/>
          <p:cNvSpPr>
            <a:spLocks noGrp="1"/>
          </p:cNvSpPr>
          <p:nvPr>
            <p:ph idx="1"/>
          </p:nvPr>
        </p:nvSpPr>
        <p:spPr>
          <a:xfrm>
            <a:off x="609600" y="1098708"/>
            <a:ext cx="10972800" cy="5027456"/>
          </a:xfrm>
          <a:prstGeom prst="rect">
            <a:avLst/>
          </a:prstGeom>
        </p:spPr>
        <p:txBody>
          <a:bodyPr/>
          <a:lstStyle>
            <a:lvl1pPr>
              <a:defRPr b="0" i="0">
                <a:solidFill>
                  <a:schemeClr val="tx1"/>
                </a:solidFill>
                <a:latin typeface="Georgia"/>
                <a:cs typeface="Georgia"/>
              </a:defRPr>
            </a:lvl1pPr>
            <a:lvl2pPr>
              <a:defRPr b="0" i="0">
                <a:solidFill>
                  <a:schemeClr val="tx1"/>
                </a:solidFill>
                <a:latin typeface="Georgia"/>
                <a:cs typeface="Georgia"/>
              </a:defRPr>
            </a:lvl2pPr>
            <a:lvl3pPr>
              <a:defRPr b="0" i="0">
                <a:solidFill>
                  <a:schemeClr val="tx1"/>
                </a:solidFill>
                <a:latin typeface="Georgia"/>
                <a:cs typeface="Georgia"/>
              </a:defRPr>
            </a:lvl3pPr>
            <a:lvl4pPr>
              <a:defRPr b="0" i="0">
                <a:solidFill>
                  <a:schemeClr val="tx1"/>
                </a:solidFill>
                <a:latin typeface="Georgia"/>
                <a:cs typeface="Georgia"/>
              </a:defRPr>
            </a:lvl4pPr>
            <a:lvl5pPr>
              <a:defRPr b="0" i="0">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89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98708"/>
            <a:ext cx="5384800" cy="5027456"/>
          </a:xfrm>
          <a:prstGeom prst="rect">
            <a:avLst/>
          </a:prstGeom>
        </p:spPr>
        <p:txBody>
          <a:bodyPr/>
          <a:lstStyle>
            <a:lvl1pPr>
              <a:defRPr sz="2800" b="0" i="0">
                <a:solidFill>
                  <a:schemeClr val="tx1"/>
                </a:solidFill>
                <a:latin typeface="Georgia"/>
                <a:cs typeface="Georgia"/>
              </a:defRPr>
            </a:lvl1pPr>
            <a:lvl2pPr>
              <a:defRPr sz="2400" b="0" i="0">
                <a:solidFill>
                  <a:schemeClr val="tx1"/>
                </a:solidFill>
                <a:latin typeface="Georgia"/>
                <a:cs typeface="Georgia"/>
              </a:defRPr>
            </a:lvl2pPr>
            <a:lvl3pPr>
              <a:defRPr sz="2000" b="0" i="0">
                <a:solidFill>
                  <a:schemeClr val="tx1"/>
                </a:solidFill>
                <a:latin typeface="Georgia"/>
                <a:cs typeface="Georgia"/>
              </a:defRPr>
            </a:lvl3pPr>
            <a:lvl4pPr>
              <a:defRPr sz="1800" b="0" i="0">
                <a:solidFill>
                  <a:schemeClr val="tx1"/>
                </a:solidFill>
                <a:latin typeface="Georgia"/>
                <a:cs typeface="Georgia"/>
              </a:defRPr>
            </a:lvl4pPr>
            <a:lvl5pPr>
              <a:defRPr sz="1800" b="0" i="0">
                <a:solidFill>
                  <a:schemeClr val="tx1"/>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98708"/>
            <a:ext cx="5384800" cy="5027456"/>
          </a:xfrm>
          <a:prstGeom prst="rect">
            <a:avLst/>
          </a:prstGeom>
        </p:spPr>
        <p:txBody>
          <a:bodyPr/>
          <a:lstStyle>
            <a:lvl1pPr>
              <a:defRPr sz="2800" b="0" i="0">
                <a:solidFill>
                  <a:schemeClr val="tx1"/>
                </a:solidFill>
                <a:latin typeface="Georgia"/>
                <a:cs typeface="Georgia"/>
              </a:defRPr>
            </a:lvl1pPr>
            <a:lvl2pPr>
              <a:defRPr sz="2400" b="0" i="0">
                <a:solidFill>
                  <a:schemeClr val="tx1"/>
                </a:solidFill>
                <a:latin typeface="Georgia"/>
                <a:cs typeface="Georgia"/>
              </a:defRPr>
            </a:lvl2pPr>
            <a:lvl3pPr>
              <a:defRPr sz="2000" b="0" i="0">
                <a:solidFill>
                  <a:schemeClr val="tx1"/>
                </a:solidFill>
                <a:latin typeface="Georgia"/>
                <a:cs typeface="Georgia"/>
              </a:defRPr>
            </a:lvl3pPr>
            <a:lvl4pPr>
              <a:defRPr sz="1800" b="0" i="0">
                <a:solidFill>
                  <a:schemeClr val="tx1"/>
                </a:solidFill>
                <a:latin typeface="Georgia"/>
                <a:cs typeface="Georgia"/>
              </a:defRPr>
            </a:lvl4pPr>
            <a:lvl5pPr>
              <a:defRPr sz="1800" b="0" i="0">
                <a:solidFill>
                  <a:schemeClr val="tx1"/>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28253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chemeClr val="tx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739675"/>
            <a:ext cx="5386917" cy="4386489"/>
          </a:xfrm>
          <a:prstGeom prst="rect">
            <a:avLst/>
          </a:prstGeom>
        </p:spPr>
        <p:txBody>
          <a:bodyPr/>
          <a:lstStyle>
            <a:lvl1pPr>
              <a:defRPr sz="2400" b="0" i="0">
                <a:solidFill>
                  <a:schemeClr val="tx1"/>
                </a:solidFill>
                <a:latin typeface="Georgia"/>
                <a:cs typeface="Georgia"/>
              </a:defRPr>
            </a:lvl1pPr>
            <a:lvl2pPr>
              <a:defRPr sz="2000" b="0" i="0">
                <a:solidFill>
                  <a:schemeClr val="tx1"/>
                </a:solidFill>
                <a:latin typeface="Georgia"/>
                <a:cs typeface="Georgia"/>
              </a:defRPr>
            </a:lvl2pPr>
            <a:lvl3pPr>
              <a:defRPr sz="1800" b="0" i="0">
                <a:solidFill>
                  <a:schemeClr val="tx1"/>
                </a:solidFill>
                <a:latin typeface="Georgia"/>
                <a:cs typeface="Georgia"/>
              </a:defRPr>
            </a:lvl3pPr>
            <a:lvl4pPr>
              <a:defRPr sz="1600" b="0" i="0">
                <a:solidFill>
                  <a:schemeClr val="tx1"/>
                </a:solidFill>
                <a:latin typeface="Georgia"/>
                <a:cs typeface="Georgia"/>
              </a:defRPr>
            </a:lvl4pPr>
            <a:lvl5pPr>
              <a:defRPr sz="1600" b="0" i="0">
                <a:solidFill>
                  <a:schemeClr val="tx1"/>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chemeClr val="tx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38471"/>
            <a:ext cx="5389033" cy="4387693"/>
          </a:xfrm>
          <a:prstGeom prst="rect">
            <a:avLst/>
          </a:prstGeom>
        </p:spPr>
        <p:txBody>
          <a:bodyPr/>
          <a:lstStyle>
            <a:lvl1pPr>
              <a:defRPr sz="2400" b="0" i="0">
                <a:solidFill>
                  <a:schemeClr val="tx1"/>
                </a:solidFill>
                <a:latin typeface="Georgia"/>
                <a:cs typeface="Georgia"/>
              </a:defRPr>
            </a:lvl1pPr>
            <a:lvl2pPr>
              <a:defRPr sz="2000" b="0" i="0">
                <a:solidFill>
                  <a:schemeClr val="tx1"/>
                </a:solidFill>
                <a:latin typeface="Georgia"/>
                <a:cs typeface="Georgia"/>
              </a:defRPr>
            </a:lvl2pPr>
            <a:lvl3pPr>
              <a:defRPr sz="1800" b="0" i="0">
                <a:solidFill>
                  <a:schemeClr val="tx1"/>
                </a:solidFill>
                <a:latin typeface="Georgia"/>
                <a:cs typeface="Georgia"/>
              </a:defRPr>
            </a:lvl3pPr>
            <a:lvl4pPr>
              <a:defRPr sz="1600" b="0" i="0">
                <a:solidFill>
                  <a:schemeClr val="tx1"/>
                </a:solidFill>
                <a:latin typeface="Georgia"/>
                <a:cs typeface="Georgia"/>
              </a:defRPr>
            </a:lvl4pPr>
            <a:lvl5pPr>
              <a:defRPr sz="1600" b="0" i="0">
                <a:solidFill>
                  <a:schemeClr val="tx1"/>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184096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a:prstGeom prst="rect">
            <a:avLst/>
          </a:prstGeom>
        </p:spPr>
        <p:txBody>
          <a:bodyPr/>
          <a:lstStyle>
            <a:lvl1pPr>
              <a:defRPr b="1" i="0">
                <a:solidFill>
                  <a:srgbClr val="FFFFFF"/>
                </a:solidFill>
                <a:latin typeface="Helvetica"/>
                <a:cs typeface="Helvetica"/>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69845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9.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2.xml"/><Relationship Id="rId4" Type="http://schemas.openxmlformats.org/officeDocument/2006/relationships/image" Target="../media/image2.emf"/></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9.emf"/><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descr="butleruniv_vert_wht_1-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140" y="6236911"/>
            <a:ext cx="1659467" cy="355600"/>
          </a:xfrm>
          <a:prstGeom prst="rect">
            <a:avLst/>
          </a:prstGeom>
        </p:spPr>
      </p:pic>
    </p:spTree>
    <p:extLst>
      <p:ext uri="{BB962C8B-B14F-4D97-AF65-F5344CB8AC3E}">
        <p14:creationId xmlns:p14="http://schemas.microsoft.com/office/powerpoint/2010/main" val="1877858866"/>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805947"/>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butleruniv_vert_4cp_1-4_rgb.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8140" y="6236911"/>
            <a:ext cx="1659467" cy="355600"/>
          </a:xfrm>
          <a:prstGeom prst="rect">
            <a:avLst/>
          </a:prstGeom>
        </p:spPr>
      </p:pic>
      <p:pic>
        <p:nvPicPr>
          <p:cNvPr id="11" name="Picture 10"/>
          <p:cNvPicPr>
            <a:picLocks noChangeAspect="1"/>
          </p:cNvPicPr>
          <p:nvPr userDrawn="1"/>
        </p:nvPicPr>
        <p:blipFill>
          <a:blip r:embed="rId6"/>
          <a:stretch>
            <a:fillRect/>
          </a:stretch>
        </p:blipFill>
        <p:spPr>
          <a:xfrm>
            <a:off x="2827867" y="6311900"/>
            <a:ext cx="9364133" cy="546100"/>
          </a:xfrm>
          <a:prstGeom prst="rect">
            <a:avLst/>
          </a:prstGeom>
        </p:spPr>
      </p:pic>
    </p:spTree>
    <p:extLst>
      <p:ext uri="{BB962C8B-B14F-4D97-AF65-F5344CB8AC3E}">
        <p14:creationId xmlns:p14="http://schemas.microsoft.com/office/powerpoint/2010/main" val="21020461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609600" y="747605"/>
            <a:ext cx="10972800" cy="0"/>
          </a:xfrm>
          <a:prstGeom prst="line">
            <a:avLst/>
          </a:prstGeom>
          <a:ln w="222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09600" y="696988"/>
            <a:ext cx="109728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utleruniv_vert_4cp_1-4_rgb.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8140" y="6236911"/>
            <a:ext cx="1659467" cy="355600"/>
          </a:xfrm>
          <a:prstGeom prst="rect">
            <a:avLst/>
          </a:prstGeom>
        </p:spPr>
      </p:pic>
      <p:pic>
        <p:nvPicPr>
          <p:cNvPr id="12" name="Picture 11"/>
          <p:cNvPicPr>
            <a:picLocks noChangeAspect="1"/>
          </p:cNvPicPr>
          <p:nvPr userDrawn="1"/>
        </p:nvPicPr>
        <p:blipFill>
          <a:blip r:embed="rId6"/>
          <a:stretch>
            <a:fillRect/>
          </a:stretch>
        </p:blipFill>
        <p:spPr>
          <a:xfrm>
            <a:off x="2827867" y="6311900"/>
            <a:ext cx="9364133" cy="546100"/>
          </a:xfrm>
          <a:prstGeom prst="rect">
            <a:avLst/>
          </a:prstGeom>
        </p:spPr>
      </p:pic>
    </p:spTree>
    <p:extLst>
      <p:ext uri="{BB962C8B-B14F-4D97-AF65-F5344CB8AC3E}">
        <p14:creationId xmlns:p14="http://schemas.microsoft.com/office/powerpoint/2010/main" val="1557780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descr="butleruniv_vert_wht_1-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140" y="6236911"/>
            <a:ext cx="1659467" cy="355600"/>
          </a:xfrm>
          <a:prstGeom prst="rect">
            <a:avLst/>
          </a:prstGeom>
        </p:spPr>
      </p:pic>
    </p:spTree>
    <p:extLst>
      <p:ext uri="{BB962C8B-B14F-4D97-AF65-F5344CB8AC3E}">
        <p14:creationId xmlns:p14="http://schemas.microsoft.com/office/powerpoint/2010/main" val="3588930933"/>
      </p:ext>
    </p:extLst>
  </p:cSld>
  <p:clrMap bg1="lt1" tx1="dk1" bg2="lt2" tx2="dk2" accent1="accent1" accent2="accent2" accent3="accent3" accent4="accent4" accent5="accent5" accent6="accent6" hlink="hlink" folHlink="folHlink"/>
  <p:sldLayoutIdLst>
    <p:sldLayoutId id="214748370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793226"/>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181313"/>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descr="butleruniv_vert_wht_1-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140" y="6236911"/>
            <a:ext cx="1659467" cy="355600"/>
          </a:xfrm>
          <a:prstGeom prst="rect">
            <a:avLst/>
          </a:prstGeom>
        </p:spPr>
      </p:pic>
    </p:spTree>
    <p:extLst>
      <p:ext uri="{BB962C8B-B14F-4D97-AF65-F5344CB8AC3E}">
        <p14:creationId xmlns:p14="http://schemas.microsoft.com/office/powerpoint/2010/main" val="949177746"/>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609600" y="747605"/>
            <a:ext cx="10972800" cy="0"/>
          </a:xfrm>
          <a:prstGeom prst="line">
            <a:avLst/>
          </a:prstGeom>
          <a:ln w="222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09600" y="696988"/>
            <a:ext cx="109728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5"/>
          <a:stretch>
            <a:fillRect/>
          </a:stretch>
        </p:blipFill>
        <p:spPr>
          <a:xfrm>
            <a:off x="11226800" y="6270171"/>
            <a:ext cx="965200" cy="292100"/>
          </a:xfrm>
          <a:prstGeom prst="rect">
            <a:avLst/>
          </a:prstGeom>
        </p:spPr>
      </p:pic>
      <p:pic>
        <p:nvPicPr>
          <p:cNvPr id="11" name="Picture 10" descr="butleruniv_vert_4cp_1-4_rgb.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8140" y="6236911"/>
            <a:ext cx="1659467" cy="355600"/>
          </a:xfrm>
          <a:prstGeom prst="rect">
            <a:avLst/>
          </a:prstGeom>
        </p:spPr>
      </p:pic>
    </p:spTree>
    <p:extLst>
      <p:ext uri="{BB962C8B-B14F-4D97-AF65-F5344CB8AC3E}">
        <p14:creationId xmlns:p14="http://schemas.microsoft.com/office/powerpoint/2010/main" val="357752501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butler.edu/sexual-misconduc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mailto:titleix@butler.edu"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socialsci.libretexts.org/Bookshelves/Early_Childhood_Education/Instructional_Methods_Strategies_and_Technologies_(Lombardi_2018)/07:_Cooperative_Learning/7.01:_Definition_and_Backgroun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1725548"/>
            <a:ext cx="5854603" cy="1879188"/>
          </a:xfrm>
        </p:spPr>
        <p:txBody>
          <a:bodyPr/>
          <a:lstStyle/>
          <a:p>
            <a:r>
              <a:rPr lang="en-US" sz="4000" dirty="0"/>
              <a:t>Gender Equity &amp; Sexual Misconduct</a:t>
            </a:r>
            <a:br>
              <a:rPr lang="en-US" sz="4000" dirty="0"/>
            </a:br>
            <a:r>
              <a:rPr lang="en-US" sz="4000" dirty="0"/>
              <a:t>Reporting </a:t>
            </a:r>
            <a:br>
              <a:rPr lang="en-US" sz="4000" dirty="0"/>
            </a:br>
            <a:endParaRPr lang="en-US" sz="4000" dirty="0"/>
          </a:p>
        </p:txBody>
      </p:sp>
      <p:sp>
        <p:nvSpPr>
          <p:cNvPr id="3" name="Subtitle 2"/>
          <p:cNvSpPr>
            <a:spLocks noGrp="1"/>
          </p:cNvSpPr>
          <p:nvPr>
            <p:ph type="subTitle" idx="1"/>
          </p:nvPr>
        </p:nvSpPr>
        <p:spPr>
          <a:xfrm>
            <a:off x="317500" y="4585778"/>
            <a:ext cx="6901072" cy="889473"/>
          </a:xfrm>
        </p:spPr>
        <p:txBody>
          <a:bodyPr/>
          <a:lstStyle/>
          <a:p>
            <a:r>
              <a:rPr lang="en-US" sz="2400" dirty="0"/>
              <a:t>Azure Swinford</a:t>
            </a:r>
          </a:p>
          <a:p>
            <a:r>
              <a:rPr lang="en-US" sz="2400" dirty="0"/>
              <a:t> Civil Rights/Title IX Investigator</a:t>
            </a:r>
          </a:p>
        </p:txBody>
      </p:sp>
    </p:spTree>
    <p:extLst>
      <p:ext uri="{BB962C8B-B14F-4D97-AF65-F5344CB8AC3E}">
        <p14:creationId xmlns:p14="http://schemas.microsoft.com/office/powerpoint/2010/main" val="2778572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F04C-D423-845F-9FED-7DC484B0573B}"/>
              </a:ext>
            </a:extLst>
          </p:cNvPr>
          <p:cNvSpPr>
            <a:spLocks noGrp="1"/>
          </p:cNvSpPr>
          <p:nvPr>
            <p:ph type="ctrTitle"/>
          </p:nvPr>
        </p:nvSpPr>
        <p:spPr>
          <a:xfrm>
            <a:off x="444500" y="1003300"/>
            <a:ext cx="11341100" cy="800100"/>
          </a:xfrm>
        </p:spPr>
        <p:txBody>
          <a:bodyPr/>
          <a:lstStyle/>
          <a:p>
            <a:r>
              <a:rPr lang="en-US" dirty="0"/>
              <a:t>Campus Confidential Resources</a:t>
            </a:r>
          </a:p>
        </p:txBody>
      </p:sp>
      <p:sp>
        <p:nvSpPr>
          <p:cNvPr id="3" name="Subtitle 2">
            <a:extLst>
              <a:ext uri="{FF2B5EF4-FFF2-40B4-BE49-F238E27FC236}">
                <a16:creationId xmlns:a16="http://schemas.microsoft.com/office/drawing/2014/main" id="{8760B8DB-11DA-E4A5-41B7-0D69848179F3}"/>
              </a:ext>
            </a:extLst>
          </p:cNvPr>
          <p:cNvSpPr>
            <a:spLocks noGrp="1"/>
          </p:cNvSpPr>
          <p:nvPr>
            <p:ph type="subTitle" idx="1"/>
          </p:nvPr>
        </p:nvSpPr>
        <p:spPr>
          <a:xfrm>
            <a:off x="1435100" y="2286000"/>
            <a:ext cx="10331450" cy="3657600"/>
          </a:xfrm>
        </p:spPr>
        <p:txBody>
          <a:bodyPr/>
          <a:lstStyle/>
          <a:p>
            <a:pPr marL="457200" indent="-457200" algn="l">
              <a:buFont typeface="Arial" panose="020B0604020202020204" pitchFamily="34" charset="0"/>
              <a:buChar char="•"/>
            </a:pPr>
            <a:r>
              <a:rPr lang="en-US" sz="2400" b="1" i="1" dirty="0"/>
              <a:t>Sexual Assault Response and Prevention Specialist (SARP)</a:t>
            </a:r>
          </a:p>
          <a:p>
            <a:pPr marL="914400" lvl="1" indent="-457200" algn="l">
              <a:buFont typeface="Arial" panose="020B0604020202020204" pitchFamily="34" charset="0"/>
              <a:buChar char="•"/>
            </a:pPr>
            <a:r>
              <a:rPr lang="en-US" sz="2000" b="1" i="1" dirty="0"/>
              <a:t>HRC101 – 317-940-5572</a:t>
            </a:r>
          </a:p>
          <a:p>
            <a:pPr marL="342900" indent="-342900" algn="l">
              <a:buFont typeface="Arial" panose="020B0604020202020204" pitchFamily="34" charset="0"/>
              <a:buChar char="•"/>
            </a:pPr>
            <a:r>
              <a:rPr lang="en-US" sz="2400" b="1" i="1" dirty="0"/>
              <a:t>Counseling &amp; Consultation Services</a:t>
            </a:r>
          </a:p>
          <a:p>
            <a:pPr marL="800100" lvl="1" indent="-342900" algn="l">
              <a:buFont typeface="Arial" panose="020B0604020202020204" pitchFamily="34" charset="0"/>
              <a:buChar char="•"/>
            </a:pPr>
            <a:r>
              <a:rPr lang="en-US" sz="2000" b="1" i="1" dirty="0"/>
              <a:t>HRC120 – 317-940-9385</a:t>
            </a:r>
          </a:p>
          <a:p>
            <a:pPr marL="342900" indent="-342900" algn="l">
              <a:buFont typeface="Arial" panose="020B0604020202020204" pitchFamily="34" charset="0"/>
              <a:buChar char="•"/>
            </a:pPr>
            <a:r>
              <a:rPr lang="en-US" sz="2400" b="1" i="1" dirty="0"/>
              <a:t>Health Services</a:t>
            </a:r>
          </a:p>
          <a:p>
            <a:pPr marL="800100" lvl="1" indent="-342900" algn="l">
              <a:buFont typeface="Arial" panose="020B0604020202020204" pitchFamily="34" charset="0"/>
              <a:buChar char="•"/>
            </a:pPr>
            <a:r>
              <a:rPr lang="en-US" sz="2000" b="1" i="1" dirty="0"/>
              <a:t>HRC110 – 317-940-9385</a:t>
            </a:r>
          </a:p>
          <a:p>
            <a:pPr marL="342900" indent="-342900" algn="l">
              <a:buFont typeface="Arial" panose="020B0604020202020204" pitchFamily="34" charset="0"/>
              <a:buChar char="•"/>
            </a:pPr>
            <a:r>
              <a:rPr lang="en-US" sz="2400" b="1" i="1" dirty="0"/>
              <a:t>Center for Faith &amp; Vocation Pastoral Care </a:t>
            </a:r>
          </a:p>
          <a:p>
            <a:pPr marL="800100" lvl="1" indent="-342900" algn="l">
              <a:buFont typeface="Arial" panose="020B0604020202020204" pitchFamily="34" charset="0"/>
              <a:buChar char="•"/>
            </a:pPr>
            <a:r>
              <a:rPr lang="en-US" sz="2000" b="1" i="1" dirty="0"/>
              <a:t>Blue House – 317-940-8252</a:t>
            </a:r>
          </a:p>
        </p:txBody>
      </p:sp>
    </p:spTree>
    <p:extLst>
      <p:ext uri="{BB962C8B-B14F-4D97-AF65-F5344CB8AC3E}">
        <p14:creationId xmlns:p14="http://schemas.microsoft.com/office/powerpoint/2010/main" val="29271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97000" y="1854200"/>
            <a:ext cx="10617200" cy="4326206"/>
          </a:xfrm>
        </p:spPr>
        <p:txBody>
          <a:bodyPr/>
          <a:lstStyle/>
          <a:p>
            <a:pPr>
              <a:buFont typeface="Symbol" panose="05050102010706020507" pitchFamily="18" charset="2"/>
              <a:buChar char="-"/>
            </a:pPr>
            <a:r>
              <a:rPr lang="en-US" sz="2400" dirty="0">
                <a:latin typeface="Georgia" panose="02040502050405020303" pitchFamily="18" charset="0"/>
              </a:rPr>
              <a:t>Ensure that they are safe</a:t>
            </a:r>
          </a:p>
          <a:p>
            <a:pPr lvl="1">
              <a:buFont typeface="Symbol" panose="05050102010706020507" pitchFamily="18" charset="2"/>
              <a:buChar char="-"/>
            </a:pPr>
            <a:r>
              <a:rPr lang="en-US" sz="2200" b="1" i="1" dirty="0">
                <a:latin typeface="Georgia" panose="02040502050405020303" pitchFamily="18" charset="0"/>
              </a:rPr>
              <a:t>If anyone is in immediate danger, call BUPD ASAP  317-940-9396 </a:t>
            </a:r>
            <a:endParaRPr lang="en-US" sz="1800" b="1" i="1" dirty="0">
              <a:solidFill>
                <a:schemeClr val="tx1">
                  <a:lumMod val="75000"/>
                  <a:lumOff val="25000"/>
                </a:schemeClr>
              </a:solidFill>
              <a:latin typeface="Georgia" panose="02040502050405020303" pitchFamily="18" charset="0"/>
            </a:endParaRPr>
          </a:p>
          <a:p>
            <a:pPr marL="457200" lvl="1" indent="0">
              <a:buNone/>
            </a:pPr>
            <a:endParaRPr lang="en-US" sz="2200" b="1" i="1" dirty="0">
              <a:latin typeface="Georgia" panose="02040502050405020303" pitchFamily="18" charset="0"/>
            </a:endParaRPr>
          </a:p>
          <a:p>
            <a:pPr>
              <a:buFont typeface="Symbol" panose="05050102010706020507" pitchFamily="18" charset="2"/>
              <a:buChar char="-"/>
            </a:pPr>
            <a:r>
              <a:rPr lang="en-US" sz="2400" dirty="0">
                <a:latin typeface="Georgia" panose="02040502050405020303" pitchFamily="18" charset="0"/>
              </a:rPr>
              <a:t>Listen without judgment</a:t>
            </a:r>
          </a:p>
          <a:p>
            <a:pPr lvl="1">
              <a:buFont typeface="Symbol" panose="05050102010706020507" pitchFamily="18" charset="2"/>
              <a:buChar char="-"/>
            </a:pPr>
            <a:r>
              <a:rPr lang="en-US" sz="2200" dirty="0">
                <a:latin typeface="Georgia" panose="02040502050405020303" pitchFamily="18" charset="0"/>
              </a:rPr>
              <a:t>Remember, there is no standard response to experiencing sexual misconduct </a:t>
            </a:r>
          </a:p>
          <a:p>
            <a:pPr marL="0" indent="0">
              <a:buNone/>
            </a:pPr>
            <a:endParaRPr lang="en-US" sz="2400" dirty="0">
              <a:latin typeface="Georgia" panose="02040502050405020303" pitchFamily="18" charset="0"/>
            </a:endParaRPr>
          </a:p>
          <a:p>
            <a:pPr>
              <a:buFont typeface="Symbol" panose="05050102010706020507" pitchFamily="18" charset="2"/>
              <a:buChar char="-"/>
            </a:pPr>
            <a:r>
              <a:rPr lang="en-US" sz="2400" dirty="0">
                <a:latin typeface="Georgia" panose="02040502050405020303" pitchFamily="18" charset="0"/>
              </a:rPr>
              <a:t>Allow them to share as much or as little information as they would like</a:t>
            </a:r>
          </a:p>
          <a:p>
            <a:pPr lvl="1">
              <a:buFont typeface="Symbol" panose="05050102010706020507" pitchFamily="18" charset="2"/>
              <a:buChar char="-"/>
            </a:pPr>
            <a:r>
              <a:rPr lang="en-US" sz="2200" dirty="0">
                <a:latin typeface="Georgia" panose="02040502050405020303" pitchFamily="18" charset="0"/>
              </a:rPr>
              <a:t>It is NOT your job to investigate</a:t>
            </a:r>
          </a:p>
          <a:p>
            <a:pPr marL="457200" lvl="1" indent="0">
              <a:buNone/>
            </a:pPr>
            <a:endParaRPr lang="en-US" sz="2000" dirty="0">
              <a:latin typeface="Georgia" panose="02040502050405020303" pitchFamily="18" charset="0"/>
            </a:endParaRPr>
          </a:p>
          <a:p>
            <a:pPr lvl="1">
              <a:buFont typeface="Symbol" panose="05050102010706020507" pitchFamily="18" charset="2"/>
              <a:buChar char="-"/>
            </a:pPr>
            <a:endParaRPr lang="en-US" sz="2000" dirty="0">
              <a:latin typeface="Georgia" panose="02040502050405020303" pitchFamily="18" charset="0"/>
            </a:endParaRPr>
          </a:p>
          <a:p>
            <a:pPr>
              <a:buFont typeface="Symbol" panose="05050102010706020507" pitchFamily="18" charset="2"/>
              <a:buChar char="-"/>
            </a:pPr>
            <a:endParaRPr lang="en-US" sz="2400" dirty="0">
              <a:latin typeface="Georgia" panose="02040502050405020303" pitchFamily="18" charset="0"/>
            </a:endParaRPr>
          </a:p>
          <a:p>
            <a:pPr marL="457200" lvl="1" indent="0">
              <a:buNone/>
            </a:pPr>
            <a:endParaRPr lang="en-US" sz="2200" b="1" i="1" dirty="0">
              <a:latin typeface="Georgia" panose="02040502050405020303" pitchFamily="18" charset="0"/>
            </a:endParaRPr>
          </a:p>
          <a:p>
            <a:pPr marL="457200" lvl="1" indent="0">
              <a:buNone/>
            </a:pPr>
            <a:endParaRPr lang="en-US" sz="2200" dirty="0">
              <a:latin typeface="Georgia" panose="02040502050405020303" pitchFamily="18" charset="0"/>
            </a:endParaRPr>
          </a:p>
        </p:txBody>
      </p:sp>
      <p:sp>
        <p:nvSpPr>
          <p:cNvPr id="5" name="Title 4"/>
          <p:cNvSpPr>
            <a:spLocks noGrp="1"/>
          </p:cNvSpPr>
          <p:nvPr>
            <p:ph type="title"/>
          </p:nvPr>
        </p:nvSpPr>
        <p:spPr>
          <a:xfrm>
            <a:off x="1397000" y="677594"/>
            <a:ext cx="8813800" cy="505947"/>
          </a:xfrm>
        </p:spPr>
        <p:txBody>
          <a:bodyPr/>
          <a:lstStyle/>
          <a:p>
            <a:r>
              <a:rPr lang="en-US" sz="3600" u="sng" dirty="0"/>
              <a:t>How to Respond? </a:t>
            </a:r>
          </a:p>
        </p:txBody>
      </p:sp>
    </p:spTree>
    <p:extLst>
      <p:ext uri="{BB962C8B-B14F-4D97-AF65-F5344CB8AC3E}">
        <p14:creationId xmlns:p14="http://schemas.microsoft.com/office/powerpoint/2010/main" val="246526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41400" y="1612900"/>
            <a:ext cx="10541000" cy="4513264"/>
          </a:xfrm>
        </p:spPr>
        <p:txBody>
          <a:bodyPr/>
          <a:lstStyle/>
          <a:p>
            <a:pPr>
              <a:buFont typeface="Symbol" panose="05050102010706020507" pitchFamily="18" charset="2"/>
              <a:buChar char="-"/>
            </a:pPr>
            <a:r>
              <a:rPr lang="en-US" sz="2400" dirty="0">
                <a:latin typeface="Georgia" panose="02040502050405020303" pitchFamily="18" charset="0"/>
              </a:rPr>
              <a:t>Make them aware of their options and resources</a:t>
            </a:r>
          </a:p>
          <a:p>
            <a:pPr lvl="1">
              <a:buFont typeface="Symbol" panose="05050102010706020507" pitchFamily="18" charset="2"/>
              <a:buChar char="-"/>
            </a:pPr>
            <a:r>
              <a:rPr lang="en-US" sz="2200" dirty="0">
                <a:latin typeface="Georgia" panose="02040502050405020303" pitchFamily="18" charset="0"/>
              </a:rPr>
              <a:t>Confidential resources: medical assistance, counseling, clergy, SARPS*</a:t>
            </a:r>
          </a:p>
          <a:p>
            <a:pPr lvl="1">
              <a:buFont typeface="Symbol" panose="05050102010706020507" pitchFamily="18" charset="2"/>
              <a:buChar char="-"/>
            </a:pPr>
            <a:r>
              <a:rPr lang="en-US" sz="2200" dirty="0">
                <a:latin typeface="Georgia" panose="02040502050405020303" pitchFamily="18" charset="0"/>
              </a:rPr>
              <a:t>Reporting options: Title IX Coordinator, BUPD or local law enforcement </a:t>
            </a:r>
          </a:p>
          <a:p>
            <a:pPr lvl="1">
              <a:buFont typeface="Symbol" panose="05050102010706020507" pitchFamily="18" charset="2"/>
              <a:buChar char="-"/>
            </a:pPr>
            <a:r>
              <a:rPr lang="en-US" sz="2200" dirty="0">
                <a:latin typeface="Georgia" panose="02040502050405020303" pitchFamily="18" charset="0"/>
              </a:rPr>
              <a:t>Community resources: Julian Center, Families First </a:t>
            </a:r>
          </a:p>
          <a:p>
            <a:pPr marL="457200" lvl="1" indent="0">
              <a:buNone/>
            </a:pPr>
            <a:endParaRPr lang="en-US" sz="2000" dirty="0">
              <a:latin typeface="Georgia" panose="02040502050405020303" pitchFamily="18" charset="0"/>
            </a:endParaRPr>
          </a:p>
          <a:p>
            <a:pPr>
              <a:buFont typeface="Symbol" panose="05050102010706020507" pitchFamily="18" charset="2"/>
              <a:buChar char="-"/>
            </a:pPr>
            <a:r>
              <a:rPr lang="en-US" sz="2400" dirty="0">
                <a:latin typeface="Georgia" panose="02040502050405020303" pitchFamily="18" charset="0"/>
              </a:rPr>
              <a:t>Avoid directives and/or “should” statements</a:t>
            </a:r>
          </a:p>
          <a:p>
            <a:pPr lvl="1">
              <a:buFont typeface="Symbol" panose="05050102010706020507" pitchFamily="18" charset="2"/>
              <a:buChar char="-"/>
            </a:pPr>
            <a:r>
              <a:rPr lang="en-US" sz="2200" dirty="0">
                <a:latin typeface="Georgia" panose="02040502050405020303" pitchFamily="18" charset="0"/>
              </a:rPr>
              <a:t>“You really should go to the doctor and get checked out.”</a:t>
            </a:r>
          </a:p>
          <a:p>
            <a:pPr lvl="1">
              <a:buFont typeface="Symbol" panose="05050102010706020507" pitchFamily="18" charset="2"/>
              <a:buChar char="-"/>
            </a:pPr>
            <a:r>
              <a:rPr lang="en-US" sz="2200" dirty="0">
                <a:latin typeface="Georgia" panose="02040502050405020303" pitchFamily="18" charset="0"/>
              </a:rPr>
              <a:t>“We need to report this to the police. You can’t let this person do this to someone else.” </a:t>
            </a:r>
          </a:p>
          <a:p>
            <a:pPr lvl="1">
              <a:buFont typeface="Symbol" panose="05050102010706020507" pitchFamily="18" charset="2"/>
              <a:buChar char="-"/>
            </a:pPr>
            <a:endParaRPr lang="en-US" sz="2200" dirty="0">
              <a:latin typeface="Georgia" panose="02040502050405020303" pitchFamily="18" charset="0"/>
            </a:endParaRPr>
          </a:p>
        </p:txBody>
      </p:sp>
      <p:sp>
        <p:nvSpPr>
          <p:cNvPr id="5" name="Title 4"/>
          <p:cNvSpPr>
            <a:spLocks noGrp="1"/>
          </p:cNvSpPr>
          <p:nvPr>
            <p:ph type="title"/>
          </p:nvPr>
        </p:nvSpPr>
        <p:spPr>
          <a:xfrm>
            <a:off x="609600" y="731836"/>
            <a:ext cx="9601200" cy="505947"/>
          </a:xfrm>
        </p:spPr>
        <p:txBody>
          <a:bodyPr/>
          <a:lstStyle/>
          <a:p>
            <a:r>
              <a:rPr lang="en-US" sz="3600" u="sng" dirty="0">
                <a:latin typeface="Helvetica" panose="020B0604020202020204" pitchFamily="34" charset="0"/>
                <a:cs typeface="Helvetica" panose="020B0604020202020204" pitchFamily="34" charset="0"/>
              </a:rPr>
              <a:t>When someone discloses to you…</a:t>
            </a:r>
          </a:p>
        </p:txBody>
      </p:sp>
    </p:spTree>
    <p:extLst>
      <p:ext uri="{BB962C8B-B14F-4D97-AF65-F5344CB8AC3E}">
        <p14:creationId xmlns:p14="http://schemas.microsoft.com/office/powerpoint/2010/main" val="3744975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06400" y="1498600"/>
            <a:ext cx="11645900" cy="4627564"/>
          </a:xfrm>
        </p:spPr>
        <p:txBody>
          <a:bodyPr/>
          <a:lstStyle/>
          <a:p>
            <a:pPr marL="457200" indent="-457200">
              <a:lnSpc>
                <a:spcPct val="150000"/>
              </a:lnSpc>
              <a:buFont typeface="+mj-lt"/>
              <a:buAutoNum type="arabicPeriod"/>
            </a:pPr>
            <a:r>
              <a:rPr lang="en-US" sz="2400" dirty="0">
                <a:latin typeface="Georgia" panose="02040502050405020303" pitchFamily="18" charset="0"/>
              </a:rPr>
              <a:t>If you are concerned that the student is not aware of your reporting obligations</a:t>
            </a:r>
          </a:p>
          <a:p>
            <a:pPr marL="400050" lvl="1" indent="0">
              <a:lnSpc>
                <a:spcPct val="150000"/>
              </a:lnSpc>
              <a:buNone/>
            </a:pPr>
            <a:r>
              <a:rPr lang="en-US" sz="2000" b="1" dirty="0">
                <a:latin typeface="Georgia" panose="02040502050405020303" pitchFamily="18" charset="0"/>
              </a:rPr>
              <a:t>tell them that you want to hear them but you also want them to be fully informed of your obligations before sharing</a:t>
            </a:r>
          </a:p>
          <a:p>
            <a:pPr marL="457200" indent="-457200">
              <a:lnSpc>
                <a:spcPct val="150000"/>
              </a:lnSpc>
              <a:buFont typeface="+mj-lt"/>
              <a:buAutoNum type="arabicPeriod"/>
            </a:pPr>
            <a:r>
              <a:rPr lang="en-US" sz="2400" dirty="0">
                <a:latin typeface="Georgia" panose="02040502050405020303" pitchFamily="18" charset="0"/>
              </a:rPr>
              <a:t>Be mindful when stopping the person from sharing</a:t>
            </a:r>
          </a:p>
          <a:p>
            <a:pPr marL="0" indent="0">
              <a:lnSpc>
                <a:spcPct val="150000"/>
              </a:lnSpc>
              <a:buNone/>
            </a:pPr>
            <a:r>
              <a:rPr lang="en-US" sz="2400" b="1" dirty="0">
                <a:latin typeface="Georgia" panose="02040502050405020303" pitchFamily="18" charset="0"/>
              </a:rPr>
              <a:t>	</a:t>
            </a:r>
            <a:r>
              <a:rPr lang="en-US" sz="2000" b="1" dirty="0">
                <a:latin typeface="Georgia" panose="02040502050405020303" pitchFamily="18" charset="0"/>
              </a:rPr>
              <a:t>“Before you tell me anything, I need you to know…” </a:t>
            </a:r>
            <a:r>
              <a:rPr lang="en-US" sz="2000" b="1" i="1" dirty="0">
                <a:latin typeface="Georgia" panose="02040502050405020303" pitchFamily="18" charset="0"/>
              </a:rPr>
              <a:t>Can have a chilling effect </a:t>
            </a:r>
          </a:p>
          <a:p>
            <a:pPr marL="514350" indent="-514350">
              <a:lnSpc>
                <a:spcPct val="150000"/>
              </a:lnSpc>
              <a:buFont typeface="+mj-lt"/>
              <a:buAutoNum type="arabicPeriod" startAt="3"/>
            </a:pPr>
            <a:r>
              <a:rPr lang="en-US" sz="2400" dirty="0">
                <a:latin typeface="Georgia" panose="02040502050405020303" pitchFamily="18" charset="0"/>
              </a:rPr>
              <a:t>Do share the confidential resources with them</a:t>
            </a:r>
          </a:p>
          <a:p>
            <a:pPr marL="0" indent="0">
              <a:lnSpc>
                <a:spcPct val="150000"/>
              </a:lnSpc>
              <a:buNone/>
            </a:pPr>
            <a:r>
              <a:rPr lang="en-US" sz="2800" b="1" i="1" dirty="0">
                <a:latin typeface="Georgia" panose="02040502050405020303" pitchFamily="18" charset="0"/>
              </a:rPr>
              <a:t>	</a:t>
            </a:r>
            <a:r>
              <a:rPr lang="en-US" sz="2000" b="1" dirty="0">
                <a:latin typeface="Georgia" panose="02040502050405020303" pitchFamily="18" charset="0"/>
              </a:rPr>
              <a:t>Do NOT promise confidentiality</a:t>
            </a:r>
          </a:p>
        </p:txBody>
      </p:sp>
      <p:sp>
        <p:nvSpPr>
          <p:cNvPr id="2" name="Title 4">
            <a:extLst>
              <a:ext uri="{FF2B5EF4-FFF2-40B4-BE49-F238E27FC236}">
                <a16:creationId xmlns:a16="http://schemas.microsoft.com/office/drawing/2014/main" id="{2C6CEED6-809D-6F15-30FE-5A4E71505D5B}"/>
              </a:ext>
            </a:extLst>
          </p:cNvPr>
          <p:cNvSpPr>
            <a:spLocks noGrp="1"/>
          </p:cNvSpPr>
          <p:nvPr>
            <p:ph type="title"/>
          </p:nvPr>
        </p:nvSpPr>
        <p:spPr>
          <a:xfrm>
            <a:off x="241300" y="731836"/>
            <a:ext cx="11404600" cy="506412"/>
          </a:xfrm>
        </p:spPr>
        <p:txBody>
          <a:bodyPr/>
          <a:lstStyle/>
          <a:p>
            <a:r>
              <a:rPr lang="en-US" sz="3200" u="sng" dirty="0"/>
              <a:t>Explaining Your Role as a Responsible Employee</a:t>
            </a:r>
          </a:p>
        </p:txBody>
      </p:sp>
    </p:spTree>
    <p:extLst>
      <p:ext uri="{BB962C8B-B14F-4D97-AF65-F5344CB8AC3E}">
        <p14:creationId xmlns:p14="http://schemas.microsoft.com/office/powerpoint/2010/main" val="74068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87400" y="1879600"/>
            <a:ext cx="11264900" cy="4246564"/>
          </a:xfrm>
        </p:spPr>
        <p:txBody>
          <a:bodyPr/>
          <a:lstStyle/>
          <a:p>
            <a:pPr marL="57150" indent="0">
              <a:buNone/>
            </a:pPr>
            <a:r>
              <a:rPr lang="en-US" sz="2400" dirty="0"/>
              <a:t>“Thank you for sharing this information with me. I want you to know that I’ll need to share what you’ve told me with the Title IX Coordinator. I won’t share this information with anyone else who doesn’t have a legitimate need to know. This information will be kept as private as possible, and you won’t be required to share any other information with the University. You can share as much or as little as you would like.</a:t>
            </a:r>
          </a:p>
          <a:p>
            <a:pPr marL="57150" indent="0">
              <a:buNone/>
            </a:pPr>
            <a:endParaRPr lang="en-US" sz="2400" dirty="0"/>
          </a:p>
          <a:p>
            <a:pPr marL="57150" indent="0">
              <a:buNone/>
            </a:pPr>
            <a:r>
              <a:rPr lang="en-US" sz="2400" dirty="0"/>
              <a:t>The reason I need to make this report is that we want to make sure you are safe and aware of resources on campus and in the community. We also want to make sure that the Butler community is safe.”</a:t>
            </a:r>
          </a:p>
          <a:p>
            <a:pPr marL="0" indent="0">
              <a:lnSpc>
                <a:spcPct val="150000"/>
              </a:lnSpc>
              <a:buNone/>
            </a:pPr>
            <a:endParaRPr lang="en-US" sz="2000" b="1" dirty="0">
              <a:latin typeface="Georgia" panose="02040502050405020303" pitchFamily="18" charset="0"/>
            </a:endParaRPr>
          </a:p>
        </p:txBody>
      </p:sp>
      <p:sp>
        <p:nvSpPr>
          <p:cNvPr id="2" name="Title 4">
            <a:extLst>
              <a:ext uri="{FF2B5EF4-FFF2-40B4-BE49-F238E27FC236}">
                <a16:creationId xmlns:a16="http://schemas.microsoft.com/office/drawing/2014/main" id="{2C6CEED6-809D-6F15-30FE-5A4E71505D5B}"/>
              </a:ext>
            </a:extLst>
          </p:cNvPr>
          <p:cNvSpPr>
            <a:spLocks noGrp="1"/>
          </p:cNvSpPr>
          <p:nvPr>
            <p:ph type="title"/>
          </p:nvPr>
        </p:nvSpPr>
        <p:spPr>
          <a:xfrm>
            <a:off x="787400" y="731836"/>
            <a:ext cx="10858500" cy="506412"/>
          </a:xfrm>
        </p:spPr>
        <p:txBody>
          <a:bodyPr/>
          <a:lstStyle/>
          <a:p>
            <a:r>
              <a:rPr lang="en-US" sz="3200" u="sng" dirty="0"/>
              <a:t>Explaining Your Role as a Responsible Employee</a:t>
            </a:r>
          </a:p>
        </p:txBody>
      </p:sp>
    </p:spTree>
    <p:extLst>
      <p:ext uri="{BB962C8B-B14F-4D97-AF65-F5344CB8AC3E}">
        <p14:creationId xmlns:p14="http://schemas.microsoft.com/office/powerpoint/2010/main" val="223400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98500" y="1333500"/>
            <a:ext cx="9512300" cy="4665664"/>
          </a:xfrm>
        </p:spPr>
        <p:txBody>
          <a:bodyPr/>
          <a:lstStyle/>
          <a:p>
            <a:pPr>
              <a:buFont typeface="Symbol" panose="05050102010706020507" pitchFamily="18" charset="2"/>
              <a:buChar char="-"/>
            </a:pPr>
            <a:r>
              <a:rPr lang="en-US" sz="2400" dirty="0">
                <a:latin typeface="Georgia" panose="02040502050405020303" pitchFamily="18" charset="0"/>
              </a:rPr>
              <a:t>Submit an online report</a:t>
            </a:r>
          </a:p>
          <a:p>
            <a:pPr lvl="1">
              <a:buFont typeface="Symbol" panose="05050102010706020507" pitchFamily="18" charset="2"/>
              <a:buChar char="-"/>
            </a:pPr>
            <a:r>
              <a:rPr lang="en-US" sz="2200" dirty="0">
                <a:latin typeface="Georgia" panose="02040502050405020303" pitchFamily="18" charset="0"/>
              </a:rPr>
              <a:t>Easiest way to report</a:t>
            </a:r>
          </a:p>
          <a:p>
            <a:pPr lvl="1">
              <a:buFont typeface="Symbol" panose="05050102010706020507" pitchFamily="18" charset="2"/>
              <a:buChar char="-"/>
            </a:pPr>
            <a:r>
              <a:rPr lang="en-US" sz="2200" dirty="0">
                <a:latin typeface="Georgia" panose="02040502050405020303" pitchFamily="18" charset="0"/>
              </a:rPr>
              <a:t>Include </a:t>
            </a:r>
            <a:r>
              <a:rPr lang="en-US" sz="2200" i="1" dirty="0">
                <a:latin typeface="Georgia" panose="02040502050405020303" pitchFamily="18" charset="0"/>
              </a:rPr>
              <a:t>all </a:t>
            </a:r>
            <a:r>
              <a:rPr lang="en-US" sz="2200" dirty="0">
                <a:latin typeface="Georgia" panose="02040502050405020303" pitchFamily="18" charset="0"/>
              </a:rPr>
              <a:t>information that was provided to you, including names</a:t>
            </a:r>
          </a:p>
          <a:p>
            <a:pPr lvl="1">
              <a:buFont typeface="Symbol" panose="05050102010706020507" pitchFamily="18" charset="2"/>
              <a:buChar char="-"/>
            </a:pPr>
            <a:r>
              <a:rPr lang="en-US" sz="2200" dirty="0">
                <a:latin typeface="Georgia" panose="02040502050405020303" pitchFamily="18" charset="0"/>
              </a:rPr>
              <a:t>Be as clear and thorough as possible</a:t>
            </a:r>
          </a:p>
          <a:p>
            <a:pPr lvl="1">
              <a:buFont typeface="Symbol" panose="05050102010706020507" pitchFamily="18" charset="2"/>
              <a:buChar char="-"/>
            </a:pPr>
            <a:r>
              <a:rPr lang="en-US" sz="2200" dirty="0">
                <a:latin typeface="Georgia" panose="02040502050405020303" pitchFamily="18" charset="0"/>
              </a:rPr>
              <a:t>Do NOT include your personal opinion</a:t>
            </a:r>
          </a:p>
          <a:p>
            <a:pPr lvl="1">
              <a:buFont typeface="Symbol" panose="05050102010706020507" pitchFamily="18" charset="2"/>
              <a:buChar char="-"/>
            </a:pPr>
            <a:r>
              <a:rPr lang="en-US" sz="2200" dirty="0">
                <a:latin typeface="Georgia" panose="02040502050405020303" pitchFamily="18" charset="0"/>
              </a:rPr>
              <a:t>Online report form can be found at </a:t>
            </a:r>
            <a:r>
              <a:rPr lang="en-US" sz="2200" dirty="0">
                <a:latin typeface="Georgia" panose="02040502050405020303" pitchFamily="18" charset="0"/>
                <a:hlinkClick r:id="rId3"/>
              </a:rPr>
              <a:t>www.butler.edu/sexual-misconduct</a:t>
            </a:r>
            <a:r>
              <a:rPr lang="en-US" sz="2200" dirty="0">
                <a:latin typeface="Georgia" panose="02040502050405020303" pitchFamily="18" charset="0"/>
              </a:rPr>
              <a:t>  </a:t>
            </a:r>
          </a:p>
          <a:p>
            <a:pPr lvl="1">
              <a:buFont typeface="Symbol" panose="05050102010706020507" pitchFamily="18" charset="2"/>
              <a:buChar char="-"/>
            </a:pPr>
            <a:endParaRPr lang="en-US" sz="2000" dirty="0">
              <a:latin typeface="Georgia" panose="02040502050405020303" pitchFamily="18" charset="0"/>
            </a:endParaRPr>
          </a:p>
          <a:p>
            <a:pPr>
              <a:buFont typeface="Symbol" panose="05050102010706020507" pitchFamily="18" charset="2"/>
              <a:buChar char="-"/>
            </a:pPr>
            <a:r>
              <a:rPr lang="en-US" sz="2400" dirty="0">
                <a:latin typeface="Georgia" panose="02040502050405020303" pitchFamily="18" charset="0"/>
              </a:rPr>
              <a:t>Can also call 317-940-6509 or email </a:t>
            </a:r>
            <a:r>
              <a:rPr lang="en-US" sz="2400" dirty="0">
                <a:latin typeface="Georgia" panose="02040502050405020303" pitchFamily="18" charset="0"/>
                <a:hlinkClick r:id="rId4"/>
              </a:rPr>
              <a:t>titleix@butler.edu</a:t>
            </a:r>
            <a:r>
              <a:rPr lang="en-US" sz="2400" dirty="0">
                <a:latin typeface="Georgia" panose="02040502050405020303" pitchFamily="18" charset="0"/>
              </a:rPr>
              <a:t> </a:t>
            </a:r>
          </a:p>
          <a:p>
            <a:pPr marL="457200" lvl="1" indent="0">
              <a:buNone/>
            </a:pPr>
            <a:endParaRPr lang="en-US" sz="2000" dirty="0">
              <a:latin typeface="Georgia" panose="02040502050405020303" pitchFamily="18" charset="0"/>
            </a:endParaRPr>
          </a:p>
          <a:p>
            <a:pPr>
              <a:buFont typeface="Symbol" panose="05050102010706020507" pitchFamily="18" charset="2"/>
              <a:buChar char="-"/>
            </a:pPr>
            <a:r>
              <a:rPr lang="en-US" sz="2400" dirty="0">
                <a:latin typeface="Georgia" panose="02040502050405020303" pitchFamily="18" charset="0"/>
              </a:rPr>
              <a:t>Keep this information </a:t>
            </a:r>
            <a:r>
              <a:rPr lang="en-US" sz="2400" b="1" i="1" dirty="0">
                <a:latin typeface="Georgia" panose="02040502050405020303" pitchFamily="18" charset="0"/>
              </a:rPr>
              <a:t>as private as possible</a:t>
            </a:r>
            <a:endParaRPr lang="en-US" sz="2400" dirty="0">
              <a:latin typeface="Georgia" panose="02040502050405020303" pitchFamily="18" charset="0"/>
            </a:endParaRPr>
          </a:p>
          <a:p>
            <a:pPr>
              <a:buFont typeface="Symbol" panose="05050102010706020507" pitchFamily="18" charset="2"/>
              <a:buChar char="-"/>
            </a:pPr>
            <a:endParaRPr lang="en-US" dirty="0">
              <a:latin typeface="Georgia" panose="02040502050405020303" pitchFamily="18" charset="0"/>
            </a:endParaRPr>
          </a:p>
        </p:txBody>
      </p:sp>
      <p:sp>
        <p:nvSpPr>
          <p:cNvPr id="5" name="Title 4"/>
          <p:cNvSpPr>
            <a:spLocks noGrp="1"/>
          </p:cNvSpPr>
          <p:nvPr>
            <p:ph type="title"/>
          </p:nvPr>
        </p:nvSpPr>
        <p:spPr>
          <a:xfrm>
            <a:off x="609600" y="498507"/>
            <a:ext cx="10972800" cy="360329"/>
          </a:xfrm>
        </p:spPr>
        <p:txBody>
          <a:bodyPr/>
          <a:lstStyle/>
          <a:p>
            <a:r>
              <a:rPr lang="en-US" sz="3600" dirty="0"/>
              <a:t>How to report? </a:t>
            </a:r>
          </a:p>
        </p:txBody>
      </p:sp>
    </p:spTree>
    <p:extLst>
      <p:ext uri="{BB962C8B-B14F-4D97-AF65-F5344CB8AC3E}">
        <p14:creationId xmlns:p14="http://schemas.microsoft.com/office/powerpoint/2010/main" val="4115112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10972800" cy="4830764"/>
          </a:xfrm>
        </p:spPr>
        <p:txBody>
          <a:bodyPr/>
          <a:lstStyle/>
          <a:p>
            <a:pPr>
              <a:buFont typeface="Symbol" panose="05050102010706020507" pitchFamily="18" charset="2"/>
              <a:buChar char="-"/>
            </a:pPr>
            <a:r>
              <a:rPr lang="en-US" sz="2400" dirty="0">
                <a:latin typeface="Georgia" panose="02040502050405020303" pitchFamily="18" charset="0"/>
              </a:rPr>
              <a:t>The Title IX Coordinator will reach out to the complainant via email  </a:t>
            </a:r>
          </a:p>
          <a:p>
            <a:pPr lvl="1">
              <a:buFont typeface="Symbol" panose="05050102010706020507" pitchFamily="18" charset="2"/>
              <a:buChar char="-"/>
            </a:pPr>
            <a:r>
              <a:rPr lang="en-US" sz="2200" dirty="0">
                <a:latin typeface="Georgia" panose="02040502050405020303" pitchFamily="18" charset="0"/>
              </a:rPr>
              <a:t>Email will include:</a:t>
            </a:r>
          </a:p>
          <a:p>
            <a:pPr lvl="2">
              <a:buFont typeface="Symbol" panose="05050102010706020507" pitchFamily="18" charset="2"/>
              <a:buChar char="-"/>
            </a:pPr>
            <a:r>
              <a:rPr lang="en-US" sz="2000" dirty="0">
                <a:latin typeface="Georgia" panose="02040502050405020303" pitchFamily="18" charset="0"/>
              </a:rPr>
              <a:t>An invitation to meet </a:t>
            </a:r>
          </a:p>
          <a:p>
            <a:pPr lvl="2">
              <a:buFont typeface="Symbol" panose="05050102010706020507" pitchFamily="18" charset="2"/>
              <a:buChar char="-"/>
            </a:pPr>
            <a:r>
              <a:rPr lang="en-US" sz="2000" dirty="0">
                <a:latin typeface="Georgia" panose="02040502050405020303" pitchFamily="18" charset="0"/>
              </a:rPr>
              <a:t>Information about their rights, options, and resources</a:t>
            </a:r>
          </a:p>
          <a:p>
            <a:pPr lvl="2">
              <a:buFont typeface="Symbol" panose="05050102010706020507" pitchFamily="18" charset="2"/>
              <a:buChar char="-"/>
            </a:pPr>
            <a:r>
              <a:rPr lang="en-US" sz="2000" dirty="0">
                <a:latin typeface="Georgia" panose="02040502050405020303" pitchFamily="18" charset="0"/>
              </a:rPr>
              <a:t>Link to the sexual misconduct website</a:t>
            </a:r>
          </a:p>
          <a:p>
            <a:pPr marL="914400" lvl="2" indent="0">
              <a:buNone/>
            </a:pPr>
            <a:endParaRPr lang="en-US" sz="2000" dirty="0">
              <a:latin typeface="Georgia" panose="02040502050405020303" pitchFamily="18" charset="0"/>
            </a:endParaRPr>
          </a:p>
          <a:p>
            <a:pPr>
              <a:buFont typeface="Symbol" panose="05050102010706020507" pitchFamily="18" charset="2"/>
              <a:buChar char="-"/>
            </a:pPr>
            <a:r>
              <a:rPr lang="en-US" sz="2400" dirty="0">
                <a:latin typeface="Georgia" panose="02040502050405020303" pitchFamily="18" charset="0"/>
              </a:rPr>
              <a:t>It is entirely up to the complainant whether they wish to respond to the email</a:t>
            </a:r>
            <a:endParaRPr lang="en-US" sz="2000" dirty="0">
              <a:latin typeface="Georgia" panose="02040502050405020303" pitchFamily="18" charset="0"/>
            </a:endParaRPr>
          </a:p>
          <a:p>
            <a:pPr lvl="1">
              <a:buFont typeface="Symbol" panose="05050102010706020507" pitchFamily="18" charset="2"/>
              <a:buChar char="-"/>
            </a:pPr>
            <a:r>
              <a:rPr lang="en-US" sz="2000" dirty="0">
                <a:latin typeface="Georgia" panose="02040502050405020303" pitchFamily="18" charset="0"/>
              </a:rPr>
              <a:t>If there is no response after about a week, one follow-up email will be sent. If there is no response to the follow-up, there will be no further outreach from the Title IX Coordinator.</a:t>
            </a:r>
          </a:p>
          <a:p>
            <a:pPr lvl="1">
              <a:buFont typeface="Symbol" panose="05050102010706020507" pitchFamily="18" charset="2"/>
              <a:buChar char="-"/>
            </a:pPr>
            <a:r>
              <a:rPr lang="en-US" sz="2000" dirty="0">
                <a:latin typeface="Georgia" panose="02040502050405020303" pitchFamily="18" charset="0"/>
              </a:rPr>
              <a:t>They can contact our Office of Title IX after a period of time has passed</a:t>
            </a:r>
          </a:p>
          <a:p>
            <a:pPr lvl="2">
              <a:buFont typeface="Symbol" panose="05050102010706020507" pitchFamily="18" charset="2"/>
              <a:buChar char="-"/>
            </a:pPr>
            <a:endParaRPr lang="en-US" sz="2000" dirty="0">
              <a:latin typeface="Georgia" panose="02040502050405020303" pitchFamily="18" charset="0"/>
            </a:endParaRPr>
          </a:p>
          <a:p>
            <a:pPr lvl="2">
              <a:buFont typeface="Symbol" panose="05050102010706020507" pitchFamily="18" charset="2"/>
              <a:buChar char="-"/>
            </a:pPr>
            <a:endParaRPr lang="en-US" sz="2000" dirty="0">
              <a:latin typeface="Georgia" panose="02040502050405020303" pitchFamily="18" charset="0"/>
            </a:endParaRPr>
          </a:p>
        </p:txBody>
      </p:sp>
      <p:sp>
        <p:nvSpPr>
          <p:cNvPr id="3" name="Title 2"/>
          <p:cNvSpPr>
            <a:spLocks noGrp="1"/>
          </p:cNvSpPr>
          <p:nvPr>
            <p:ph type="title"/>
          </p:nvPr>
        </p:nvSpPr>
        <p:spPr>
          <a:xfrm>
            <a:off x="914400" y="585946"/>
            <a:ext cx="9309100" cy="512762"/>
          </a:xfrm>
        </p:spPr>
        <p:txBody>
          <a:bodyPr/>
          <a:lstStyle/>
          <a:p>
            <a:r>
              <a:rPr lang="en-US" dirty="0"/>
              <a:t>After a report is submitted…</a:t>
            </a:r>
          </a:p>
        </p:txBody>
      </p:sp>
    </p:spTree>
    <p:extLst>
      <p:ext uri="{BB962C8B-B14F-4D97-AF65-F5344CB8AC3E}">
        <p14:creationId xmlns:p14="http://schemas.microsoft.com/office/powerpoint/2010/main" val="371983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5500" y="1663700"/>
            <a:ext cx="10769600" cy="4462464"/>
          </a:xfrm>
        </p:spPr>
        <p:txBody>
          <a:bodyPr/>
          <a:lstStyle/>
          <a:p>
            <a:pPr>
              <a:buFont typeface="Symbol" panose="05050102010706020507" pitchFamily="18" charset="2"/>
              <a:buChar char="-"/>
            </a:pPr>
            <a:r>
              <a:rPr lang="en-US" sz="2200" dirty="0">
                <a:latin typeface="Georgia" panose="02040502050405020303" pitchFamily="18" charset="0"/>
              </a:rPr>
              <a:t>The complainant will be offered options for resolving the report</a:t>
            </a:r>
          </a:p>
          <a:p>
            <a:pPr lvl="1">
              <a:buFont typeface="Symbol" panose="05050102010706020507" pitchFamily="18" charset="2"/>
              <a:buChar char="-"/>
            </a:pPr>
            <a:r>
              <a:rPr lang="en-US" sz="2000" dirty="0">
                <a:latin typeface="Georgia" panose="02040502050405020303" pitchFamily="18" charset="0"/>
              </a:rPr>
              <a:t>They </a:t>
            </a:r>
            <a:r>
              <a:rPr lang="en-US" sz="2000" b="1" i="1" dirty="0">
                <a:latin typeface="Georgia" panose="02040502050405020303" pitchFamily="18" charset="0"/>
              </a:rPr>
              <a:t>will not </a:t>
            </a:r>
            <a:r>
              <a:rPr lang="en-US" sz="2000" dirty="0">
                <a:latin typeface="Georgia" panose="02040502050405020303" pitchFamily="18" charset="0"/>
              </a:rPr>
              <a:t>be compelled to participate in any University process </a:t>
            </a:r>
            <a:endParaRPr lang="en-US" sz="1600" dirty="0">
              <a:latin typeface="Georgia" panose="02040502050405020303" pitchFamily="18" charset="0"/>
            </a:endParaRPr>
          </a:p>
          <a:p>
            <a:pPr marL="457200" lvl="1" indent="0">
              <a:buNone/>
            </a:pPr>
            <a:endParaRPr lang="en-US" sz="1600" dirty="0">
              <a:latin typeface="Georgia" panose="02040502050405020303" pitchFamily="18" charset="0"/>
            </a:endParaRPr>
          </a:p>
          <a:p>
            <a:pPr>
              <a:buFont typeface="Symbol" panose="05050102010706020507" pitchFamily="18" charset="2"/>
              <a:buChar char="-"/>
            </a:pPr>
            <a:r>
              <a:rPr lang="en-US" sz="2200" dirty="0">
                <a:latin typeface="Georgia" panose="02040502050405020303" pitchFamily="18" charset="0"/>
              </a:rPr>
              <a:t>Making a report </a:t>
            </a:r>
            <a:r>
              <a:rPr lang="en-US" sz="2200" b="1" i="1" dirty="0">
                <a:latin typeface="Georgia" panose="02040502050405020303" pitchFamily="18" charset="0"/>
              </a:rPr>
              <a:t>does not </a:t>
            </a:r>
            <a:r>
              <a:rPr lang="en-US" sz="2200" dirty="0">
                <a:latin typeface="Georgia" panose="02040502050405020303" pitchFamily="18" charset="0"/>
              </a:rPr>
              <a:t>mean that the formal Administrative Investigation Process will take place automatically</a:t>
            </a:r>
          </a:p>
          <a:p>
            <a:pPr marL="0" indent="0">
              <a:buNone/>
            </a:pPr>
            <a:endParaRPr lang="en-US" sz="2200" dirty="0">
              <a:latin typeface="Georgia" panose="02040502050405020303" pitchFamily="18" charset="0"/>
            </a:endParaRPr>
          </a:p>
          <a:p>
            <a:pPr>
              <a:buFont typeface="Symbol" panose="05050102010706020507" pitchFamily="18" charset="2"/>
              <a:buChar char="-"/>
            </a:pPr>
            <a:r>
              <a:rPr lang="en-US" sz="2200" dirty="0">
                <a:latin typeface="Georgia" panose="02040502050405020303" pitchFamily="18" charset="0"/>
              </a:rPr>
              <a:t>If a complainant decides not to move forward with a formal resolution, the University may determine that an Administrative Investigation Process needs to take place </a:t>
            </a:r>
          </a:p>
          <a:p>
            <a:pPr lvl="1">
              <a:buFont typeface="Symbol" panose="05050102010706020507" pitchFamily="18" charset="2"/>
              <a:buChar char="-"/>
            </a:pPr>
            <a:r>
              <a:rPr lang="en-US" sz="1800" dirty="0">
                <a:latin typeface="Georgia" panose="02040502050405020303" pitchFamily="18" charset="0"/>
              </a:rPr>
              <a:t>This happens rarely, and is usually due to safety considerations</a:t>
            </a:r>
          </a:p>
          <a:p>
            <a:pPr lvl="1">
              <a:buFont typeface="Symbol" panose="05050102010706020507" pitchFamily="18" charset="2"/>
              <a:buChar char="-"/>
            </a:pPr>
            <a:r>
              <a:rPr lang="en-US" sz="1800" dirty="0">
                <a:latin typeface="Georgia" panose="02040502050405020303" pitchFamily="18" charset="0"/>
              </a:rPr>
              <a:t>The complainant will be given the </a:t>
            </a:r>
            <a:r>
              <a:rPr lang="en-US" sz="1800" b="1" i="1" dirty="0">
                <a:latin typeface="Georgia" panose="02040502050405020303" pitchFamily="18" charset="0"/>
              </a:rPr>
              <a:t>option </a:t>
            </a:r>
            <a:r>
              <a:rPr lang="en-US" sz="1800" dirty="0">
                <a:latin typeface="Georgia" panose="02040502050405020303" pitchFamily="18" charset="0"/>
              </a:rPr>
              <a:t>to participate, but </a:t>
            </a:r>
            <a:r>
              <a:rPr lang="en-US" sz="1800" b="1" i="1" dirty="0">
                <a:latin typeface="Georgia" panose="02040502050405020303" pitchFamily="18" charset="0"/>
              </a:rPr>
              <a:t>will not </a:t>
            </a:r>
            <a:r>
              <a:rPr lang="en-US" sz="1800" dirty="0">
                <a:latin typeface="Georgia" panose="02040502050405020303" pitchFamily="18" charset="0"/>
              </a:rPr>
              <a:t>be required to participate </a:t>
            </a:r>
          </a:p>
          <a:p>
            <a:pPr lvl="2">
              <a:buFont typeface="Symbol" panose="05050102010706020507" pitchFamily="18" charset="2"/>
              <a:buChar char="-"/>
            </a:pPr>
            <a:endParaRPr lang="en-US" sz="2000" dirty="0">
              <a:latin typeface="Georgia" panose="02040502050405020303" pitchFamily="18" charset="0"/>
            </a:endParaRPr>
          </a:p>
          <a:p>
            <a:pPr lvl="2">
              <a:buFont typeface="Symbol" panose="05050102010706020507" pitchFamily="18" charset="2"/>
              <a:buChar char="-"/>
            </a:pPr>
            <a:endParaRPr lang="en-US" sz="2000" dirty="0">
              <a:latin typeface="Georgia" panose="02040502050405020303" pitchFamily="18" charset="0"/>
            </a:endParaRPr>
          </a:p>
        </p:txBody>
      </p:sp>
      <p:sp>
        <p:nvSpPr>
          <p:cNvPr id="3" name="Title 2"/>
          <p:cNvSpPr>
            <a:spLocks noGrp="1"/>
          </p:cNvSpPr>
          <p:nvPr>
            <p:ph type="title"/>
          </p:nvPr>
        </p:nvSpPr>
        <p:spPr>
          <a:xfrm>
            <a:off x="990600" y="617538"/>
            <a:ext cx="9194800" cy="512762"/>
          </a:xfrm>
        </p:spPr>
        <p:txBody>
          <a:bodyPr/>
          <a:lstStyle/>
          <a:p>
            <a:r>
              <a:rPr lang="en-US" dirty="0"/>
              <a:t>After a report is submitted…</a:t>
            </a:r>
          </a:p>
        </p:txBody>
      </p:sp>
    </p:spTree>
    <p:extLst>
      <p:ext uri="{BB962C8B-B14F-4D97-AF65-F5344CB8AC3E}">
        <p14:creationId xmlns:p14="http://schemas.microsoft.com/office/powerpoint/2010/main" val="320348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5B7E-B2FF-16A3-FFF4-C963B1B6A912}"/>
              </a:ext>
            </a:extLst>
          </p:cNvPr>
          <p:cNvSpPr>
            <a:spLocks noGrp="1"/>
          </p:cNvSpPr>
          <p:nvPr>
            <p:ph type="title"/>
          </p:nvPr>
        </p:nvSpPr>
        <p:spPr>
          <a:xfrm>
            <a:off x="1003300" y="676222"/>
            <a:ext cx="9207499" cy="360329"/>
          </a:xfrm>
        </p:spPr>
        <p:txBody>
          <a:bodyPr/>
          <a:lstStyle/>
          <a:p>
            <a:r>
              <a:rPr lang="en-US" sz="3200" dirty="0"/>
              <a:t>Student-Parental Accommodations</a:t>
            </a:r>
          </a:p>
        </p:txBody>
      </p:sp>
      <p:sp>
        <p:nvSpPr>
          <p:cNvPr id="3" name="Content Placeholder 2">
            <a:extLst>
              <a:ext uri="{FF2B5EF4-FFF2-40B4-BE49-F238E27FC236}">
                <a16:creationId xmlns:a16="http://schemas.microsoft.com/office/drawing/2014/main" id="{C8A84D34-6909-0A7A-9401-66DE9E8CF0FB}"/>
              </a:ext>
            </a:extLst>
          </p:cNvPr>
          <p:cNvSpPr>
            <a:spLocks noGrp="1"/>
          </p:cNvSpPr>
          <p:nvPr>
            <p:ph sz="half" idx="1"/>
          </p:nvPr>
        </p:nvSpPr>
        <p:spPr>
          <a:xfrm>
            <a:off x="1003300" y="1473327"/>
            <a:ext cx="10274300" cy="2330292"/>
          </a:xfrm>
        </p:spPr>
        <p:txBody>
          <a:bodyPr/>
          <a:lstStyle/>
          <a:p>
            <a:pPr marL="0" indent="0">
              <a:buNone/>
            </a:pPr>
            <a:r>
              <a:rPr lang="en-US" dirty="0">
                <a:latin typeface="Helvetica" panose="020B0604020202020204" pitchFamily="34" charset="0"/>
                <a:cs typeface="Helvetica" panose="020B0604020202020204" pitchFamily="34" charset="0"/>
              </a:rPr>
              <a:t>In October 2022, the Office for Civil Rights (OCR) reaffirmed that Title IX prohibits discrimination towards any student experiencing pregnancy, loss of pregnancy, termination of pregnancy, etc.</a:t>
            </a:r>
          </a:p>
          <a:p>
            <a:endParaRPr lang="en-US" dirty="0"/>
          </a:p>
          <a:p>
            <a:pPr marL="0" indent="0">
              <a:buNone/>
            </a:pPr>
            <a:r>
              <a:rPr lang="en-US" b="1" dirty="0">
                <a:latin typeface="Helvetica" panose="020B0604020202020204" pitchFamily="34" charset="0"/>
                <a:cs typeface="Helvetica" panose="020B0604020202020204" pitchFamily="34" charset="0"/>
              </a:rPr>
              <a:t>What this means </a:t>
            </a:r>
            <a:r>
              <a:rPr lang="en-US" dirty="0">
                <a:latin typeface="Helvetica" panose="020B0604020202020204" pitchFamily="34" charset="0"/>
                <a:cs typeface="Helvetica" panose="020B0604020202020204" pitchFamily="34" charset="0"/>
              </a:rPr>
              <a:t>is students who are pregnant, have given birth, or have a loss of pregnancy are protected and have rights to accommodations to ensure they have equal access to education</a:t>
            </a:r>
          </a:p>
          <a:p>
            <a:pPr marL="0" indent="0">
              <a:buNone/>
            </a:pPr>
            <a:r>
              <a:rPr lang="en-US" dirty="0"/>
              <a:t> </a:t>
            </a:r>
          </a:p>
        </p:txBody>
      </p:sp>
    </p:spTree>
    <p:extLst>
      <p:ext uri="{BB962C8B-B14F-4D97-AF65-F5344CB8AC3E}">
        <p14:creationId xmlns:p14="http://schemas.microsoft.com/office/powerpoint/2010/main" val="3658626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B759-11AB-BF21-4ABF-879E7443BBAC}"/>
              </a:ext>
            </a:extLst>
          </p:cNvPr>
          <p:cNvSpPr>
            <a:spLocks noGrp="1"/>
          </p:cNvSpPr>
          <p:nvPr>
            <p:ph type="title"/>
          </p:nvPr>
        </p:nvSpPr>
        <p:spPr>
          <a:xfrm>
            <a:off x="609600" y="551671"/>
            <a:ext cx="10972800" cy="360329"/>
          </a:xfrm>
        </p:spPr>
        <p:txBody>
          <a:bodyPr/>
          <a:lstStyle/>
          <a:p>
            <a:r>
              <a:rPr lang="en-US" sz="2800" dirty="0"/>
              <a:t>Student-Parental Accommodations</a:t>
            </a:r>
            <a:endParaRPr lang="en-US" dirty="0"/>
          </a:p>
        </p:txBody>
      </p:sp>
      <p:sp>
        <p:nvSpPr>
          <p:cNvPr id="3" name="Content Placeholder 2">
            <a:extLst>
              <a:ext uri="{FF2B5EF4-FFF2-40B4-BE49-F238E27FC236}">
                <a16:creationId xmlns:a16="http://schemas.microsoft.com/office/drawing/2014/main" id="{AE7FAE8E-D2FB-8481-C0B6-F26049CBD7F4}"/>
              </a:ext>
            </a:extLst>
          </p:cNvPr>
          <p:cNvSpPr>
            <a:spLocks noGrp="1"/>
          </p:cNvSpPr>
          <p:nvPr>
            <p:ph sz="half" idx="1"/>
          </p:nvPr>
        </p:nvSpPr>
        <p:spPr>
          <a:xfrm>
            <a:off x="952500" y="1498600"/>
            <a:ext cx="10439400" cy="4627564"/>
          </a:xfrm>
        </p:spPr>
        <p:txBody>
          <a:bodyPr/>
          <a:lstStyle/>
          <a:p>
            <a:r>
              <a:rPr lang="en-US" dirty="0"/>
              <a:t>Faculty and Staff must make reasonable accommodations for students experiencing pregnancy and pregnancy-related conditions. </a:t>
            </a:r>
          </a:p>
          <a:p>
            <a:r>
              <a:rPr lang="en-US" dirty="0"/>
              <a:t>Those accommodations may consist of: </a:t>
            </a:r>
          </a:p>
          <a:p>
            <a:pPr lvl="1"/>
            <a:r>
              <a:rPr lang="en-US" dirty="0"/>
              <a:t>Excused absences </a:t>
            </a:r>
          </a:p>
          <a:p>
            <a:pPr lvl="1"/>
            <a:r>
              <a:rPr lang="en-US" dirty="0"/>
              <a:t>Extensions of deadlines</a:t>
            </a:r>
          </a:p>
          <a:p>
            <a:pPr lvl="1"/>
            <a:r>
              <a:rPr lang="en-US" dirty="0"/>
              <a:t>Late Withdrawal from a Course </a:t>
            </a:r>
          </a:p>
          <a:p>
            <a:pPr lvl="1"/>
            <a:r>
              <a:rPr lang="en-US" dirty="0"/>
              <a:t>Incomplete assignment</a:t>
            </a:r>
          </a:p>
          <a:p>
            <a:pPr lvl="1"/>
            <a:r>
              <a:rPr lang="en-US" dirty="0"/>
              <a:t>Traditional disability accommodations such as extended exam times </a:t>
            </a:r>
          </a:p>
        </p:txBody>
      </p:sp>
    </p:spTree>
    <p:extLst>
      <p:ext uri="{BB962C8B-B14F-4D97-AF65-F5344CB8AC3E}">
        <p14:creationId xmlns:p14="http://schemas.microsoft.com/office/powerpoint/2010/main" val="305337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977899"/>
            <a:ext cx="10261600" cy="4475047"/>
          </a:xfrm>
        </p:spPr>
        <p:txBody>
          <a:bodyPr/>
          <a:lstStyle/>
          <a:p>
            <a:r>
              <a:rPr lang="en-US" sz="1800" i="1" dirty="0"/>
              <a:t>After finding it impossible to gain medical school admission due to her gender, Patsy Takemoto Mink authored Title IX to ensure that women would never face the same discrimination that she endured.  Mink was the first woman of color and Asian American Woman to serve in the United States Congress and faced years of sexist rhetoric, racism, and opposition to her legislation. Yet through her perseverance, </a:t>
            </a:r>
            <a:r>
              <a:rPr lang="en-US" sz="2000" b="1" i="1" dirty="0"/>
              <a:t>Title IX passed on June 23, 1972</a:t>
            </a:r>
            <a:r>
              <a:rPr lang="en-US" sz="1800" i="1" dirty="0"/>
              <a:t>, and forever changed the landscape of education in America. </a:t>
            </a:r>
          </a:p>
          <a:p>
            <a:r>
              <a:rPr lang="en-US" sz="2000" b="1" i="1" dirty="0"/>
              <a:t>With this legislation, equal education, opportunity, and protection is afforded to all Americans regardless of their gender, gender identity, sexuality, and parental status.  </a:t>
            </a:r>
          </a:p>
          <a:p>
            <a:endParaRPr lang="en-US" sz="1800" i="1" dirty="0"/>
          </a:p>
          <a:p>
            <a:r>
              <a:rPr lang="en-US" sz="1800" i="1" dirty="0"/>
              <a:t>At Butler University we are honored to continue Mink’s devotion to equity, inclusion, and belonging and consider it our mission to instill Mink’s passion for justice in our students. </a:t>
            </a:r>
            <a:endParaRPr lang="en-US" sz="1800" dirty="0"/>
          </a:p>
          <a:p>
            <a:r>
              <a:rPr lang="en-US" dirty="0"/>
              <a:t> </a:t>
            </a:r>
          </a:p>
          <a:p>
            <a:endParaRPr lang="en-US" dirty="0"/>
          </a:p>
        </p:txBody>
      </p:sp>
    </p:spTree>
    <p:extLst>
      <p:ext uri="{BB962C8B-B14F-4D97-AF65-F5344CB8AC3E}">
        <p14:creationId xmlns:p14="http://schemas.microsoft.com/office/powerpoint/2010/main" val="402170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AB67-B244-2442-7B58-96C8F5B57C9B}"/>
              </a:ext>
            </a:extLst>
          </p:cNvPr>
          <p:cNvSpPr>
            <a:spLocks noGrp="1"/>
          </p:cNvSpPr>
          <p:nvPr>
            <p:ph type="title"/>
          </p:nvPr>
        </p:nvSpPr>
        <p:spPr>
          <a:xfrm>
            <a:off x="609600" y="731836"/>
            <a:ext cx="10972800" cy="360329"/>
          </a:xfrm>
        </p:spPr>
        <p:txBody>
          <a:bodyPr/>
          <a:lstStyle/>
          <a:p>
            <a:r>
              <a:rPr lang="en-US" dirty="0"/>
              <a:t>Student Parental Accommodation Procedure</a:t>
            </a:r>
          </a:p>
        </p:txBody>
      </p:sp>
      <p:sp>
        <p:nvSpPr>
          <p:cNvPr id="3" name="Content Placeholder 2">
            <a:extLst>
              <a:ext uri="{FF2B5EF4-FFF2-40B4-BE49-F238E27FC236}">
                <a16:creationId xmlns:a16="http://schemas.microsoft.com/office/drawing/2014/main" id="{CE0B217D-1256-F3E5-CBAE-265D9EB631C3}"/>
              </a:ext>
            </a:extLst>
          </p:cNvPr>
          <p:cNvSpPr>
            <a:spLocks noGrp="1"/>
          </p:cNvSpPr>
          <p:nvPr>
            <p:ph sz="half" idx="1"/>
          </p:nvPr>
        </p:nvSpPr>
        <p:spPr>
          <a:xfrm>
            <a:off x="901700" y="1460500"/>
            <a:ext cx="10401300" cy="4665664"/>
          </a:xfrm>
        </p:spPr>
        <p:txBody>
          <a:bodyPr/>
          <a:lstStyle/>
          <a:p>
            <a:r>
              <a:rPr lang="en-US" dirty="0"/>
              <a:t>Contact Title IX Coordinator to notify them that a student has requested an accommodation. </a:t>
            </a:r>
          </a:p>
          <a:p>
            <a:pPr marL="0" indent="0">
              <a:buNone/>
            </a:pPr>
            <a:endParaRPr lang="en-US" dirty="0"/>
          </a:p>
          <a:p>
            <a:r>
              <a:rPr lang="en-US" dirty="0"/>
              <a:t>Title IX Coordinator will work with Student Disability Services and Faculty to make sure that the student has access to appropriate accommodations in their courses and on campus, generally. </a:t>
            </a:r>
          </a:p>
        </p:txBody>
      </p:sp>
    </p:spTree>
    <p:extLst>
      <p:ext uri="{BB962C8B-B14F-4D97-AF65-F5344CB8AC3E}">
        <p14:creationId xmlns:p14="http://schemas.microsoft.com/office/powerpoint/2010/main" val="30157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86B3-B2A6-973C-3F4E-906A2BAF55D6}"/>
              </a:ext>
            </a:extLst>
          </p:cNvPr>
          <p:cNvSpPr>
            <a:spLocks noGrp="1"/>
          </p:cNvSpPr>
          <p:nvPr>
            <p:ph type="title"/>
          </p:nvPr>
        </p:nvSpPr>
        <p:spPr>
          <a:xfrm>
            <a:off x="3576145" y="2911367"/>
            <a:ext cx="5672958" cy="612228"/>
          </a:xfrm>
        </p:spPr>
        <p:txBody>
          <a:bodyPr/>
          <a:lstStyle/>
          <a:p>
            <a:r>
              <a:rPr lang="en-US" sz="4500" dirty="0"/>
              <a:t>HYPOTHETICALS</a:t>
            </a:r>
          </a:p>
        </p:txBody>
      </p:sp>
    </p:spTree>
    <p:extLst>
      <p:ext uri="{BB962C8B-B14F-4D97-AF65-F5344CB8AC3E}">
        <p14:creationId xmlns:p14="http://schemas.microsoft.com/office/powerpoint/2010/main" val="170456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F067B-5914-B0B6-B3BE-4C495C255544}"/>
              </a:ext>
            </a:extLst>
          </p:cNvPr>
          <p:cNvSpPr>
            <a:spLocks noGrp="1"/>
          </p:cNvSpPr>
          <p:nvPr>
            <p:ph sz="half" idx="2"/>
          </p:nvPr>
        </p:nvSpPr>
        <p:spPr>
          <a:xfrm>
            <a:off x="654050" y="1387969"/>
            <a:ext cx="10883900" cy="1470081"/>
          </a:xfrm>
        </p:spPr>
        <p:txBody>
          <a:bodyPr/>
          <a:lstStyle/>
          <a:p>
            <a:r>
              <a:rPr lang="en-US" dirty="0"/>
              <a:t>Sheena works in facilities.  On Friday night, while dealing with a maintenance issue, Sheena sees an intoxicated student being carried into another student’s dorm room. What, if anything, should Sheena do?</a:t>
            </a:r>
          </a:p>
        </p:txBody>
      </p:sp>
      <p:sp>
        <p:nvSpPr>
          <p:cNvPr id="5" name="TextBox 4">
            <a:extLst>
              <a:ext uri="{FF2B5EF4-FFF2-40B4-BE49-F238E27FC236}">
                <a16:creationId xmlns:a16="http://schemas.microsoft.com/office/drawing/2014/main" id="{A7EBCABF-9A5C-325D-FBCA-ACF325B3F928}"/>
              </a:ext>
            </a:extLst>
          </p:cNvPr>
          <p:cNvSpPr txBox="1"/>
          <p:nvPr/>
        </p:nvSpPr>
        <p:spPr>
          <a:xfrm>
            <a:off x="4528905" y="120768"/>
            <a:ext cx="3134191" cy="646331"/>
          </a:xfrm>
          <a:prstGeom prst="rect">
            <a:avLst/>
          </a:prstGeom>
          <a:noFill/>
        </p:spPr>
        <p:txBody>
          <a:bodyPr wrap="none" rtlCol="0">
            <a:spAutoFit/>
          </a:bodyPr>
          <a:lstStyle/>
          <a:p>
            <a:r>
              <a:rPr lang="en-US" sz="3600">
                <a:solidFill>
                  <a:srgbClr val="13294B"/>
                </a:solidFill>
                <a:latin typeface="Helvetica" pitchFamily="2" charset="0"/>
              </a:rPr>
              <a:t>Scenario One </a:t>
            </a:r>
          </a:p>
        </p:txBody>
      </p:sp>
      <p:pic>
        <p:nvPicPr>
          <p:cNvPr id="4" name="Picture 3" descr="A picture containing person, sport&#10;&#10;Description automatically generated">
            <a:extLst>
              <a:ext uri="{FF2B5EF4-FFF2-40B4-BE49-F238E27FC236}">
                <a16:creationId xmlns:a16="http://schemas.microsoft.com/office/drawing/2014/main" id="{5004CD9E-3189-2273-F497-DC61F9F43F4C}"/>
              </a:ext>
            </a:extLst>
          </p:cNvPr>
          <p:cNvPicPr>
            <a:picLocks noChangeAspect="1"/>
          </p:cNvPicPr>
          <p:nvPr/>
        </p:nvPicPr>
        <p:blipFill>
          <a:blip r:embed="rId3"/>
          <a:stretch>
            <a:fillRect/>
          </a:stretch>
        </p:blipFill>
        <p:spPr>
          <a:xfrm>
            <a:off x="4077071" y="3478920"/>
            <a:ext cx="3762488" cy="2496713"/>
          </a:xfrm>
          <a:prstGeom prst="rect">
            <a:avLst/>
          </a:prstGeom>
        </p:spPr>
      </p:pic>
    </p:spTree>
    <p:extLst>
      <p:ext uri="{BB962C8B-B14F-4D97-AF65-F5344CB8AC3E}">
        <p14:creationId xmlns:p14="http://schemas.microsoft.com/office/powerpoint/2010/main" val="1091445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F067B-5914-B0B6-B3BE-4C495C255544}"/>
              </a:ext>
            </a:extLst>
          </p:cNvPr>
          <p:cNvSpPr>
            <a:spLocks noGrp="1"/>
          </p:cNvSpPr>
          <p:nvPr>
            <p:ph sz="half" idx="1"/>
          </p:nvPr>
        </p:nvSpPr>
        <p:spPr>
          <a:xfrm>
            <a:off x="609600" y="1098708"/>
            <a:ext cx="5384800" cy="5027456"/>
          </a:xfrm>
        </p:spPr>
        <p:txBody>
          <a:bodyPr>
            <a:normAutofit/>
          </a:bodyPr>
          <a:lstStyle/>
          <a:p>
            <a:r>
              <a:rPr lang="en-US" dirty="0"/>
              <a:t>RA Ian is in his room, casually talking to several students.  Two of the students are discussing a situation in which their mutual friend pressured his girlfriend into “giving it up, finally.” The students state that their friend “wouldn’t take ‘no’ for an answer.”  What, if anything, should Ian do?</a:t>
            </a:r>
          </a:p>
        </p:txBody>
      </p:sp>
      <p:pic>
        <p:nvPicPr>
          <p:cNvPr id="4" name="Picture 3" descr="A group of people sitting around a table&#10;&#10;Description automatically generated">
            <a:extLst>
              <a:ext uri="{FF2B5EF4-FFF2-40B4-BE49-F238E27FC236}">
                <a16:creationId xmlns:a16="http://schemas.microsoft.com/office/drawing/2014/main" id="{F7E32C1F-76AA-22EE-8B1F-85BDED5077D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101" r="8671" b="-1"/>
          <a:stretch/>
        </p:blipFill>
        <p:spPr>
          <a:xfrm>
            <a:off x="6197600" y="1098708"/>
            <a:ext cx="5384800" cy="5027456"/>
          </a:xfrm>
          <a:prstGeom prst="rect">
            <a:avLst/>
          </a:prstGeom>
          <a:noFill/>
        </p:spPr>
      </p:pic>
      <p:sp>
        <p:nvSpPr>
          <p:cNvPr id="5" name="TextBox 4">
            <a:extLst>
              <a:ext uri="{FF2B5EF4-FFF2-40B4-BE49-F238E27FC236}">
                <a16:creationId xmlns:a16="http://schemas.microsoft.com/office/drawing/2014/main" id="{A7EBCABF-9A5C-325D-FBCA-ACF325B3F928}"/>
              </a:ext>
            </a:extLst>
          </p:cNvPr>
          <p:cNvSpPr txBox="1"/>
          <p:nvPr/>
        </p:nvSpPr>
        <p:spPr>
          <a:xfrm>
            <a:off x="609600" y="274639"/>
            <a:ext cx="10972800" cy="360329"/>
          </a:xfrm>
          <a:prstGeom prst="rect">
            <a:avLst/>
          </a:prstGeom>
        </p:spPr>
        <p:txBody>
          <a:bodyPr rtlCol="0">
            <a:normAutofit/>
          </a:bodyPr>
          <a:lstStyle/>
          <a:p>
            <a:pPr>
              <a:lnSpc>
                <a:spcPct val="90000"/>
              </a:lnSpc>
              <a:spcBef>
                <a:spcPct val="0"/>
              </a:spcBef>
              <a:spcAft>
                <a:spcPts val="600"/>
              </a:spcAft>
            </a:pPr>
            <a:r>
              <a:rPr lang="en-US" b="1" i="0" kern="1200">
                <a:latin typeface="Helvetica"/>
                <a:ea typeface="+mj-ea"/>
                <a:cs typeface="Helvetica"/>
              </a:rPr>
              <a:t>Scenario Two  </a:t>
            </a:r>
          </a:p>
        </p:txBody>
      </p:sp>
      <p:sp>
        <p:nvSpPr>
          <p:cNvPr id="6" name="TextBox 5">
            <a:extLst>
              <a:ext uri="{FF2B5EF4-FFF2-40B4-BE49-F238E27FC236}">
                <a16:creationId xmlns:a16="http://schemas.microsoft.com/office/drawing/2014/main" id="{88813CBF-D206-8B5B-6476-4EE5C139A307}"/>
              </a:ext>
            </a:extLst>
          </p:cNvPr>
          <p:cNvSpPr txBox="1"/>
          <p:nvPr/>
        </p:nvSpPr>
        <p:spPr>
          <a:xfrm>
            <a:off x="9142308" y="5926109"/>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ocialsci.libretexts.org/Bookshelves/Early_Childhood_Education/Instructional_Methods_Strategies_and_Technologies_(Lombardi_2018)/07:_Cooperative_Learning/7.01:_Definition_and_Backgroun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83313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F067B-5914-B0B6-B3BE-4C495C255544}"/>
              </a:ext>
            </a:extLst>
          </p:cNvPr>
          <p:cNvSpPr>
            <a:spLocks noGrp="1"/>
          </p:cNvSpPr>
          <p:nvPr>
            <p:ph sz="half" idx="2"/>
          </p:nvPr>
        </p:nvSpPr>
        <p:spPr>
          <a:xfrm>
            <a:off x="685800" y="1082566"/>
            <a:ext cx="11074399" cy="2683523"/>
          </a:xfrm>
        </p:spPr>
        <p:txBody>
          <a:bodyPr/>
          <a:lstStyle/>
          <a:p>
            <a:pPr marL="0" indent="0">
              <a:buNone/>
            </a:pPr>
            <a:r>
              <a:rPr lang="en-US" dirty="0"/>
              <a:t>During a meeting, Shawn tells Kelly that Kevin won’t “let” him end their relationship.  Shawn explains that every time he tries, Kevin threatens to kill himself and calls him repeatedly. What, if anything, should Kelly do?</a:t>
            </a:r>
          </a:p>
        </p:txBody>
      </p:sp>
      <p:sp>
        <p:nvSpPr>
          <p:cNvPr id="5" name="TextBox 4">
            <a:extLst>
              <a:ext uri="{FF2B5EF4-FFF2-40B4-BE49-F238E27FC236}">
                <a16:creationId xmlns:a16="http://schemas.microsoft.com/office/drawing/2014/main" id="{A7EBCABF-9A5C-325D-FBCA-ACF325B3F928}"/>
              </a:ext>
            </a:extLst>
          </p:cNvPr>
          <p:cNvSpPr txBox="1"/>
          <p:nvPr/>
        </p:nvSpPr>
        <p:spPr>
          <a:xfrm>
            <a:off x="4528905" y="120768"/>
            <a:ext cx="3459473" cy="646331"/>
          </a:xfrm>
          <a:prstGeom prst="rect">
            <a:avLst/>
          </a:prstGeom>
          <a:noFill/>
        </p:spPr>
        <p:txBody>
          <a:bodyPr wrap="none" rtlCol="0">
            <a:spAutoFit/>
          </a:bodyPr>
          <a:lstStyle/>
          <a:p>
            <a:r>
              <a:rPr lang="en-US" sz="3600">
                <a:solidFill>
                  <a:srgbClr val="13294B"/>
                </a:solidFill>
                <a:latin typeface="Helvetica" pitchFamily="2" charset="0"/>
              </a:rPr>
              <a:t>Scenario Three </a:t>
            </a:r>
          </a:p>
        </p:txBody>
      </p:sp>
      <p:pic>
        <p:nvPicPr>
          <p:cNvPr id="6" name="Picture 5" descr="Student seated at table presenting on a tablet to two other students">
            <a:extLst>
              <a:ext uri="{FF2B5EF4-FFF2-40B4-BE49-F238E27FC236}">
                <a16:creationId xmlns:a16="http://schemas.microsoft.com/office/drawing/2014/main" id="{F2831FA8-7105-84CC-C3D8-CFCDAD0EC8F2}"/>
              </a:ext>
            </a:extLst>
          </p:cNvPr>
          <p:cNvPicPr>
            <a:picLocks noChangeAspect="1"/>
          </p:cNvPicPr>
          <p:nvPr/>
        </p:nvPicPr>
        <p:blipFill>
          <a:blip r:embed="rId3"/>
          <a:stretch>
            <a:fillRect/>
          </a:stretch>
        </p:blipFill>
        <p:spPr>
          <a:xfrm>
            <a:off x="4113554" y="3870746"/>
            <a:ext cx="3361796" cy="2210214"/>
          </a:xfrm>
          <a:prstGeom prst="rect">
            <a:avLst/>
          </a:prstGeom>
        </p:spPr>
      </p:pic>
    </p:spTree>
    <p:extLst>
      <p:ext uri="{BB962C8B-B14F-4D97-AF65-F5344CB8AC3E}">
        <p14:creationId xmlns:p14="http://schemas.microsoft.com/office/powerpoint/2010/main" val="143269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2500" y="911303"/>
            <a:ext cx="10655300" cy="4853878"/>
          </a:xfrm>
        </p:spPr>
        <p:txBody>
          <a:bodyPr/>
          <a:lstStyle/>
          <a:p>
            <a:r>
              <a:rPr lang="en-US" dirty="0"/>
              <a:t>Georgia Hensley</a:t>
            </a:r>
          </a:p>
          <a:p>
            <a:r>
              <a:rPr lang="en-US" dirty="0"/>
              <a:t>Title IX Coordinator</a:t>
            </a:r>
          </a:p>
          <a:p>
            <a:r>
              <a:rPr lang="en-US" dirty="0"/>
              <a:t>Jordan Hall 072</a:t>
            </a:r>
          </a:p>
          <a:p>
            <a:r>
              <a:rPr lang="en-US" dirty="0"/>
              <a:t>(317) 940-6509</a:t>
            </a:r>
            <a:endParaRPr lang="en-US" dirty="0">
              <a:solidFill>
                <a:schemeClr val="bg1"/>
              </a:solidFill>
            </a:endParaRPr>
          </a:p>
          <a:p>
            <a:r>
              <a:rPr lang="en-US" dirty="0">
                <a:solidFill>
                  <a:schemeClr val="bg1"/>
                </a:solidFill>
              </a:rPr>
              <a:t>titleix@butler.edu</a:t>
            </a:r>
          </a:p>
          <a:p>
            <a:r>
              <a:rPr lang="en-US" sz="3600" dirty="0">
                <a:solidFill>
                  <a:schemeClr val="bg1"/>
                </a:solidFill>
              </a:rPr>
              <a:t> </a:t>
            </a:r>
            <a:r>
              <a:rPr lang="en-US" dirty="0">
                <a:solidFill>
                  <a:schemeClr val="bg1"/>
                </a:solidFill>
              </a:rPr>
              <a:t>www.butler.edu/sexual-misconduct</a:t>
            </a:r>
          </a:p>
          <a:p>
            <a:endParaRPr lang="en-US" dirty="0">
              <a:solidFill>
                <a:schemeClr val="bg1"/>
              </a:solidFill>
            </a:endParaRPr>
          </a:p>
          <a:p>
            <a:r>
              <a:rPr lang="en-US" dirty="0">
                <a:solidFill>
                  <a:schemeClr val="bg1"/>
                </a:solidFill>
              </a:rPr>
              <a:t> </a:t>
            </a:r>
          </a:p>
          <a:p>
            <a:endParaRPr lang="en-US" dirty="0"/>
          </a:p>
        </p:txBody>
      </p:sp>
    </p:spTree>
    <p:extLst>
      <p:ext uri="{BB962C8B-B14F-4D97-AF65-F5344CB8AC3E}">
        <p14:creationId xmlns:p14="http://schemas.microsoft.com/office/powerpoint/2010/main" val="65604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F04C-D423-845F-9FED-7DC484B0573B}"/>
              </a:ext>
            </a:extLst>
          </p:cNvPr>
          <p:cNvSpPr>
            <a:spLocks noGrp="1"/>
          </p:cNvSpPr>
          <p:nvPr>
            <p:ph type="ctrTitle"/>
          </p:nvPr>
        </p:nvSpPr>
        <p:spPr>
          <a:xfrm>
            <a:off x="2209800" y="900716"/>
            <a:ext cx="7772400" cy="1470025"/>
          </a:xfrm>
        </p:spPr>
        <p:txBody>
          <a:bodyPr/>
          <a:lstStyle/>
          <a:p>
            <a:r>
              <a:rPr lang="en-US"/>
              <a:t>What we will cover today: </a:t>
            </a:r>
          </a:p>
        </p:txBody>
      </p:sp>
      <p:sp>
        <p:nvSpPr>
          <p:cNvPr id="3" name="Subtitle 2">
            <a:extLst>
              <a:ext uri="{FF2B5EF4-FFF2-40B4-BE49-F238E27FC236}">
                <a16:creationId xmlns:a16="http://schemas.microsoft.com/office/drawing/2014/main" id="{8760B8DB-11DA-E4A5-41B7-0D69848179F3}"/>
              </a:ext>
            </a:extLst>
          </p:cNvPr>
          <p:cNvSpPr>
            <a:spLocks noGrp="1"/>
          </p:cNvSpPr>
          <p:nvPr>
            <p:ph type="subTitle" idx="1"/>
          </p:nvPr>
        </p:nvSpPr>
        <p:spPr>
          <a:xfrm>
            <a:off x="2895600" y="2130972"/>
            <a:ext cx="6626772" cy="3334407"/>
          </a:xfrm>
        </p:spPr>
        <p:txBody>
          <a:bodyPr/>
          <a:lstStyle/>
          <a:p>
            <a:pPr marL="514350" indent="-514350" algn="l">
              <a:buFont typeface="+mj-lt"/>
              <a:buAutoNum type="arabicPeriod"/>
            </a:pPr>
            <a:r>
              <a:rPr lang="en-US" sz="2400" b="1" i="1" dirty="0"/>
              <a:t>What should be reported? </a:t>
            </a:r>
          </a:p>
          <a:p>
            <a:pPr marL="514350" indent="-514350" algn="l">
              <a:buFont typeface="+mj-lt"/>
              <a:buAutoNum type="arabicPeriod"/>
            </a:pPr>
            <a:r>
              <a:rPr lang="en-US" sz="2400" b="1" i="1" dirty="0"/>
              <a:t>Who should report? </a:t>
            </a:r>
          </a:p>
          <a:p>
            <a:pPr marL="514350" indent="-514350" algn="l">
              <a:buFont typeface="+mj-lt"/>
              <a:buAutoNum type="arabicPeriod"/>
            </a:pPr>
            <a:r>
              <a:rPr lang="en-US" sz="2400" b="1" i="1" dirty="0"/>
              <a:t>How to report? </a:t>
            </a:r>
          </a:p>
          <a:p>
            <a:pPr marL="514350" indent="-514350" algn="l">
              <a:buFont typeface="+mj-lt"/>
              <a:buAutoNum type="arabicPeriod"/>
            </a:pPr>
            <a:r>
              <a:rPr lang="en-US" sz="2400" b="1" i="1" dirty="0"/>
              <a:t>How to respond? </a:t>
            </a:r>
          </a:p>
          <a:p>
            <a:pPr marL="514350" indent="-514350" algn="l">
              <a:buFont typeface="+mj-lt"/>
              <a:buAutoNum type="arabicPeriod"/>
            </a:pPr>
            <a:r>
              <a:rPr lang="en-US" sz="2400" b="1" i="1" dirty="0"/>
              <a:t>Student Parental Accommodations</a:t>
            </a:r>
          </a:p>
          <a:p>
            <a:pPr marL="514350" indent="-514350" algn="l">
              <a:buFont typeface="+mj-lt"/>
              <a:buAutoNum type="arabicPeriod"/>
            </a:pPr>
            <a:r>
              <a:rPr lang="en-US" sz="2400" b="1" i="1" dirty="0"/>
              <a:t>Scenarios</a:t>
            </a:r>
          </a:p>
          <a:p>
            <a:pPr marL="514350" indent="-514350">
              <a:buFont typeface="+mj-lt"/>
              <a:buAutoNum type="arabicPeriod"/>
            </a:pPr>
            <a:endParaRPr lang="en-US" b="1" i="1" dirty="0"/>
          </a:p>
        </p:txBody>
      </p:sp>
    </p:spTree>
    <p:extLst>
      <p:ext uri="{BB962C8B-B14F-4D97-AF65-F5344CB8AC3E}">
        <p14:creationId xmlns:p14="http://schemas.microsoft.com/office/powerpoint/2010/main" val="1369587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540097"/>
            <a:ext cx="8229600" cy="717203"/>
          </a:xfrm>
        </p:spPr>
        <p:txBody>
          <a:bodyPr/>
          <a:lstStyle/>
          <a:p>
            <a:r>
              <a:rPr lang="en-US" sz="3600" u="sng" dirty="0"/>
              <a:t>What should be reported? </a:t>
            </a:r>
          </a:p>
        </p:txBody>
      </p:sp>
      <p:sp>
        <p:nvSpPr>
          <p:cNvPr id="4" name="Content Placeholder 2"/>
          <p:cNvSpPr txBox="1">
            <a:spLocks/>
          </p:cNvSpPr>
          <p:nvPr/>
        </p:nvSpPr>
        <p:spPr>
          <a:xfrm>
            <a:off x="2133600" y="1396999"/>
            <a:ext cx="8229600" cy="478120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13294B"/>
                </a:solidFill>
                <a:latin typeface="Sentinel Book"/>
                <a:ea typeface="+mn-ea"/>
                <a:cs typeface="Sentinel Book"/>
              </a:defRPr>
            </a:lvl1pPr>
            <a:lvl2pPr marL="742950" indent="-285750" algn="l" defTabSz="457200" rtl="0" eaLnBrk="1" latinLnBrk="0" hangingPunct="1">
              <a:spcBef>
                <a:spcPct val="20000"/>
              </a:spcBef>
              <a:buFont typeface="Arial"/>
              <a:buChar char="–"/>
              <a:defRPr sz="2800" b="0" i="0" kern="1200">
                <a:solidFill>
                  <a:srgbClr val="13294B"/>
                </a:solidFill>
                <a:latin typeface="Sentinel Book"/>
                <a:ea typeface="+mn-ea"/>
                <a:cs typeface="Sentinel Book"/>
              </a:defRPr>
            </a:lvl2pPr>
            <a:lvl3pPr marL="1143000" indent="-228600" algn="l" defTabSz="457200" rtl="0" eaLnBrk="1" latinLnBrk="0" hangingPunct="1">
              <a:spcBef>
                <a:spcPct val="20000"/>
              </a:spcBef>
              <a:buFont typeface="Arial"/>
              <a:buChar char="•"/>
              <a:defRPr sz="2400" b="0" i="0" kern="1200">
                <a:solidFill>
                  <a:srgbClr val="13294B"/>
                </a:solidFill>
                <a:latin typeface="Sentinel Book"/>
                <a:ea typeface="+mn-ea"/>
                <a:cs typeface="Sentinel Book"/>
              </a:defRPr>
            </a:lvl3pPr>
            <a:lvl4pPr marL="1600200" indent="-228600" algn="l" defTabSz="457200" rtl="0" eaLnBrk="1" latinLnBrk="0" hangingPunct="1">
              <a:spcBef>
                <a:spcPct val="20000"/>
              </a:spcBef>
              <a:buFont typeface="Arial"/>
              <a:buChar char="–"/>
              <a:defRPr sz="2000" b="0" i="0" kern="1200">
                <a:solidFill>
                  <a:srgbClr val="13294B"/>
                </a:solidFill>
                <a:latin typeface="Sentinel Book"/>
                <a:ea typeface="+mn-ea"/>
                <a:cs typeface="Sentinel Book"/>
              </a:defRPr>
            </a:lvl4pPr>
            <a:lvl5pPr marL="2057400" indent="-228600" algn="l" defTabSz="457200" rtl="0" eaLnBrk="1" latinLnBrk="0" hangingPunct="1">
              <a:spcBef>
                <a:spcPct val="20000"/>
              </a:spcBef>
              <a:buFont typeface="Arial"/>
              <a:buChar char="»"/>
              <a:defRPr sz="2000" b="0" i="0" kern="1200">
                <a:solidFill>
                  <a:srgbClr val="13294B"/>
                </a:solidFill>
                <a:latin typeface="Sentinel Book"/>
                <a:ea typeface="+mn-ea"/>
                <a:cs typeface="Sentinel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Symbol" panose="05050102010706020507" pitchFamily="18" charset="2"/>
              <a:buChar char="-"/>
            </a:pPr>
            <a:r>
              <a:rPr lang="en-US" sz="2800" dirty="0">
                <a:latin typeface="Georgia" panose="02040502050405020303" pitchFamily="18" charset="0"/>
              </a:rPr>
              <a:t>Sex- and gender-based discrimination and harassment</a:t>
            </a:r>
          </a:p>
          <a:p>
            <a:pPr>
              <a:buFont typeface="Symbol" panose="05050102010706020507" pitchFamily="18" charset="2"/>
              <a:buChar char="-"/>
            </a:pPr>
            <a:r>
              <a:rPr lang="en-US" sz="2800" dirty="0">
                <a:latin typeface="Georgia" panose="02040502050405020303" pitchFamily="18" charset="0"/>
              </a:rPr>
              <a:t>Sexual harassment</a:t>
            </a:r>
          </a:p>
          <a:p>
            <a:pPr>
              <a:buFont typeface="Symbol" panose="05050102010706020507" pitchFamily="18" charset="2"/>
              <a:buChar char="-"/>
            </a:pPr>
            <a:r>
              <a:rPr lang="en-US" sz="2800" dirty="0">
                <a:latin typeface="Georgia" panose="02040502050405020303" pitchFamily="18" charset="0"/>
              </a:rPr>
              <a:t>Sexual assault</a:t>
            </a:r>
          </a:p>
          <a:p>
            <a:pPr>
              <a:buFont typeface="Symbol" panose="05050102010706020507" pitchFamily="18" charset="2"/>
              <a:buChar char="-"/>
            </a:pPr>
            <a:r>
              <a:rPr lang="en-US" sz="2800" dirty="0">
                <a:latin typeface="Georgia" panose="02040502050405020303" pitchFamily="18" charset="0"/>
              </a:rPr>
              <a:t>Sexual exploitation</a:t>
            </a:r>
          </a:p>
          <a:p>
            <a:pPr>
              <a:buFont typeface="Symbol" panose="05050102010706020507" pitchFamily="18" charset="2"/>
              <a:buChar char="-"/>
            </a:pPr>
            <a:r>
              <a:rPr lang="en-US" sz="2800" dirty="0">
                <a:latin typeface="Georgia" panose="02040502050405020303" pitchFamily="18" charset="0"/>
              </a:rPr>
              <a:t>Dating violence</a:t>
            </a:r>
          </a:p>
          <a:p>
            <a:pPr>
              <a:buFont typeface="Symbol" panose="05050102010706020507" pitchFamily="18" charset="2"/>
              <a:buChar char="-"/>
            </a:pPr>
            <a:r>
              <a:rPr lang="en-US" sz="2800" dirty="0">
                <a:latin typeface="Georgia" panose="02040502050405020303" pitchFamily="18" charset="0"/>
              </a:rPr>
              <a:t>Domestic violence</a:t>
            </a:r>
          </a:p>
          <a:p>
            <a:pPr>
              <a:buFont typeface="Symbol" panose="05050102010706020507" pitchFamily="18" charset="2"/>
              <a:buChar char="-"/>
            </a:pPr>
            <a:r>
              <a:rPr lang="en-US" sz="2800" dirty="0">
                <a:latin typeface="Georgia" panose="02040502050405020303" pitchFamily="18" charset="0"/>
              </a:rPr>
              <a:t>Stalking </a:t>
            </a:r>
          </a:p>
          <a:p>
            <a:pPr>
              <a:buFont typeface="Symbol" panose="05050102010706020507" pitchFamily="18" charset="2"/>
              <a:buChar char="-"/>
            </a:pPr>
            <a:r>
              <a:rPr lang="en-US" sz="2800" dirty="0">
                <a:latin typeface="Georgia" panose="02040502050405020303" pitchFamily="18" charset="0"/>
              </a:rPr>
              <a:t>Pregnancy or Maternity Discrimination </a:t>
            </a:r>
          </a:p>
          <a:p>
            <a:pPr marL="0" indent="0">
              <a:buNone/>
            </a:pPr>
            <a:endParaRPr lang="en-US" sz="2800" dirty="0"/>
          </a:p>
          <a:p>
            <a:pPr>
              <a:buFont typeface="Symbol" panose="05050102010706020507" pitchFamily="18" charset="2"/>
              <a:buChar char=""/>
            </a:pPr>
            <a:endParaRPr lang="en-US" sz="2800" dirty="0"/>
          </a:p>
          <a:p>
            <a:endParaRPr lang="en-US" dirty="0"/>
          </a:p>
        </p:txBody>
      </p:sp>
    </p:spTree>
    <p:extLst>
      <p:ext uri="{BB962C8B-B14F-4D97-AF65-F5344CB8AC3E}">
        <p14:creationId xmlns:p14="http://schemas.microsoft.com/office/powerpoint/2010/main" val="3316643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y Color, Codes and Facts – HTML Color Codes">
            <a:extLst>
              <a:ext uri="{FF2B5EF4-FFF2-40B4-BE49-F238E27FC236}">
                <a16:creationId xmlns:a16="http://schemas.microsoft.com/office/drawing/2014/main" id="{31942EC2-8D99-28F0-DEA4-78520D2174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Marker/>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258018" y="367862"/>
            <a:ext cx="5675775" cy="31784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C8CDE6-2127-5C6D-E230-6DE7D11DD0AA}"/>
              </a:ext>
            </a:extLst>
          </p:cNvPr>
          <p:cNvSpPr txBox="1"/>
          <p:nvPr/>
        </p:nvSpPr>
        <p:spPr>
          <a:xfrm>
            <a:off x="3846786" y="3899338"/>
            <a:ext cx="4204138" cy="1477328"/>
          </a:xfrm>
          <a:prstGeom prst="rect">
            <a:avLst/>
          </a:prstGeom>
          <a:noFill/>
        </p:spPr>
        <p:txBody>
          <a:bodyPr wrap="square" rtlCol="0">
            <a:spAutoFit/>
          </a:bodyPr>
          <a:lstStyle/>
          <a:p>
            <a:r>
              <a:rPr lang="en-US">
                <a:solidFill>
                  <a:prstClr val="black"/>
                </a:solidFill>
                <a:latin typeface="Calibri"/>
              </a:rPr>
              <a:t>What color do you see? </a:t>
            </a:r>
          </a:p>
          <a:p>
            <a:pPr marL="342900" indent="-342900">
              <a:buFontTx/>
              <a:buAutoNum type="arabicPeriod"/>
            </a:pPr>
            <a:r>
              <a:rPr lang="en-US">
                <a:solidFill>
                  <a:prstClr val="black"/>
                </a:solidFill>
                <a:latin typeface="Calibri"/>
              </a:rPr>
              <a:t>Brown </a:t>
            </a:r>
          </a:p>
          <a:p>
            <a:pPr marL="342900" indent="-342900">
              <a:buFontTx/>
              <a:buAutoNum type="arabicPeriod"/>
            </a:pPr>
            <a:r>
              <a:rPr lang="en-US">
                <a:solidFill>
                  <a:prstClr val="black"/>
                </a:solidFill>
                <a:latin typeface="Calibri"/>
              </a:rPr>
              <a:t>Gray</a:t>
            </a:r>
          </a:p>
          <a:p>
            <a:pPr marL="342900" indent="-342900">
              <a:buFontTx/>
              <a:buAutoNum type="arabicPeriod"/>
            </a:pPr>
            <a:r>
              <a:rPr lang="en-US">
                <a:solidFill>
                  <a:prstClr val="black"/>
                </a:solidFill>
                <a:latin typeface="Calibri"/>
              </a:rPr>
              <a:t>Taupe </a:t>
            </a:r>
          </a:p>
          <a:p>
            <a:pPr marL="342900" indent="-342900">
              <a:buFontTx/>
              <a:buAutoNum type="arabicPeriod"/>
            </a:pPr>
            <a:r>
              <a:rPr lang="en-US">
                <a:solidFill>
                  <a:prstClr val="black"/>
                </a:solidFill>
                <a:latin typeface="Calibri"/>
              </a:rPr>
              <a:t>None of the above</a:t>
            </a:r>
          </a:p>
        </p:txBody>
      </p:sp>
    </p:spTree>
    <p:extLst>
      <p:ext uri="{BB962C8B-B14F-4D97-AF65-F5344CB8AC3E}">
        <p14:creationId xmlns:p14="http://schemas.microsoft.com/office/powerpoint/2010/main" val="359656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F04C-D423-845F-9FED-7DC484B0573B}"/>
              </a:ext>
            </a:extLst>
          </p:cNvPr>
          <p:cNvSpPr>
            <a:spLocks noGrp="1"/>
          </p:cNvSpPr>
          <p:nvPr>
            <p:ph type="ctrTitle"/>
          </p:nvPr>
        </p:nvSpPr>
        <p:spPr>
          <a:xfrm>
            <a:off x="2209800" y="989616"/>
            <a:ext cx="7772400" cy="1470025"/>
          </a:xfrm>
        </p:spPr>
        <p:txBody>
          <a:bodyPr/>
          <a:lstStyle/>
          <a:p>
            <a:r>
              <a:rPr lang="en-US" dirty="0"/>
              <a:t>When in Doubt, Report. </a:t>
            </a:r>
          </a:p>
        </p:txBody>
      </p:sp>
      <p:sp>
        <p:nvSpPr>
          <p:cNvPr id="3" name="Subtitle 2">
            <a:extLst>
              <a:ext uri="{FF2B5EF4-FFF2-40B4-BE49-F238E27FC236}">
                <a16:creationId xmlns:a16="http://schemas.microsoft.com/office/drawing/2014/main" id="{8760B8DB-11DA-E4A5-41B7-0D69848179F3}"/>
              </a:ext>
            </a:extLst>
          </p:cNvPr>
          <p:cNvSpPr>
            <a:spLocks noGrp="1"/>
          </p:cNvSpPr>
          <p:nvPr>
            <p:ph type="subTitle" idx="1"/>
          </p:nvPr>
        </p:nvSpPr>
        <p:spPr>
          <a:xfrm>
            <a:off x="406400" y="2332641"/>
            <a:ext cx="11379200" cy="3132738"/>
          </a:xfrm>
        </p:spPr>
        <p:txBody>
          <a:bodyPr/>
          <a:lstStyle/>
          <a:p>
            <a:r>
              <a:rPr lang="en-US" b="1" i="1" dirty="0"/>
              <a:t>Sexual misconduct is complicated.</a:t>
            </a:r>
          </a:p>
          <a:p>
            <a:endParaRPr lang="en-US" b="1" i="1" dirty="0"/>
          </a:p>
          <a:p>
            <a:r>
              <a:rPr lang="en-US" b="1" i="1" dirty="0"/>
              <a:t>Leave the decision-making to the Title IX Office. </a:t>
            </a:r>
          </a:p>
        </p:txBody>
      </p:sp>
    </p:spTree>
    <p:extLst>
      <p:ext uri="{BB962C8B-B14F-4D97-AF65-F5344CB8AC3E}">
        <p14:creationId xmlns:p14="http://schemas.microsoft.com/office/powerpoint/2010/main" val="92388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72FFA8EC-E994-3B6B-D4EC-48294EC15943}"/>
              </a:ext>
            </a:extLst>
          </p:cNvPr>
          <p:cNvPicPr>
            <a:picLocks noChangeAspect="1"/>
          </p:cNvPicPr>
          <p:nvPr/>
        </p:nvPicPr>
        <p:blipFill>
          <a:blip r:embed="rId3"/>
          <a:stretch>
            <a:fillRect/>
          </a:stretch>
        </p:blipFill>
        <p:spPr>
          <a:xfrm>
            <a:off x="2454165" y="757404"/>
            <a:ext cx="6842234" cy="4884191"/>
          </a:xfrm>
          <a:prstGeom prst="rect">
            <a:avLst/>
          </a:prstGeom>
        </p:spPr>
      </p:pic>
    </p:spTree>
    <p:extLst>
      <p:ext uri="{BB962C8B-B14F-4D97-AF65-F5344CB8AC3E}">
        <p14:creationId xmlns:p14="http://schemas.microsoft.com/office/powerpoint/2010/main" val="278866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540097"/>
            <a:ext cx="8229600" cy="717203"/>
          </a:xfrm>
        </p:spPr>
        <p:txBody>
          <a:bodyPr/>
          <a:lstStyle/>
          <a:p>
            <a:r>
              <a:rPr lang="en-US" sz="3600" u="sng" dirty="0"/>
              <a:t>Who should report? </a:t>
            </a:r>
          </a:p>
        </p:txBody>
      </p:sp>
      <p:sp>
        <p:nvSpPr>
          <p:cNvPr id="4" name="Content Placeholder 2"/>
          <p:cNvSpPr txBox="1">
            <a:spLocks/>
          </p:cNvSpPr>
          <p:nvPr/>
        </p:nvSpPr>
        <p:spPr>
          <a:xfrm>
            <a:off x="2133600" y="1396999"/>
            <a:ext cx="8229600" cy="478120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13294B"/>
                </a:solidFill>
                <a:latin typeface="Sentinel Book"/>
                <a:ea typeface="+mn-ea"/>
                <a:cs typeface="Sentinel Book"/>
              </a:defRPr>
            </a:lvl1pPr>
            <a:lvl2pPr marL="742950" indent="-285750" algn="l" defTabSz="457200" rtl="0" eaLnBrk="1" latinLnBrk="0" hangingPunct="1">
              <a:spcBef>
                <a:spcPct val="20000"/>
              </a:spcBef>
              <a:buFont typeface="Arial"/>
              <a:buChar char="–"/>
              <a:defRPr sz="2800" b="0" i="0" kern="1200">
                <a:solidFill>
                  <a:srgbClr val="13294B"/>
                </a:solidFill>
                <a:latin typeface="Sentinel Book"/>
                <a:ea typeface="+mn-ea"/>
                <a:cs typeface="Sentinel Book"/>
              </a:defRPr>
            </a:lvl2pPr>
            <a:lvl3pPr marL="1143000" indent="-228600" algn="l" defTabSz="457200" rtl="0" eaLnBrk="1" latinLnBrk="0" hangingPunct="1">
              <a:spcBef>
                <a:spcPct val="20000"/>
              </a:spcBef>
              <a:buFont typeface="Arial"/>
              <a:buChar char="•"/>
              <a:defRPr sz="2400" b="0" i="0" kern="1200">
                <a:solidFill>
                  <a:srgbClr val="13294B"/>
                </a:solidFill>
                <a:latin typeface="Sentinel Book"/>
                <a:ea typeface="+mn-ea"/>
                <a:cs typeface="Sentinel Book"/>
              </a:defRPr>
            </a:lvl3pPr>
            <a:lvl4pPr marL="1600200" indent="-228600" algn="l" defTabSz="457200" rtl="0" eaLnBrk="1" latinLnBrk="0" hangingPunct="1">
              <a:spcBef>
                <a:spcPct val="20000"/>
              </a:spcBef>
              <a:buFont typeface="Arial"/>
              <a:buChar char="–"/>
              <a:defRPr sz="2000" b="0" i="0" kern="1200">
                <a:solidFill>
                  <a:srgbClr val="13294B"/>
                </a:solidFill>
                <a:latin typeface="Sentinel Book"/>
                <a:ea typeface="+mn-ea"/>
                <a:cs typeface="Sentinel Book"/>
              </a:defRPr>
            </a:lvl4pPr>
            <a:lvl5pPr marL="2057400" indent="-228600" algn="l" defTabSz="457200" rtl="0" eaLnBrk="1" latinLnBrk="0" hangingPunct="1">
              <a:spcBef>
                <a:spcPct val="20000"/>
              </a:spcBef>
              <a:buFont typeface="Arial"/>
              <a:buChar char="»"/>
              <a:defRPr sz="2000" b="0" i="0" kern="1200">
                <a:solidFill>
                  <a:srgbClr val="13294B"/>
                </a:solidFill>
                <a:latin typeface="Sentinel Book"/>
                <a:ea typeface="+mn-ea"/>
                <a:cs typeface="Sentinel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Symbol" panose="05050102010706020507" pitchFamily="18" charset="2"/>
              <a:buChar char="-"/>
            </a:pPr>
            <a:r>
              <a:rPr lang="en-US" sz="2800" b="1" dirty="0">
                <a:latin typeface="Georgia" panose="02040502050405020303" pitchFamily="18" charset="0"/>
              </a:rPr>
              <a:t>Responsible Employees</a:t>
            </a:r>
          </a:p>
          <a:p>
            <a:pPr lvl="1">
              <a:buFont typeface="Symbol" panose="05050102010706020507" pitchFamily="18" charset="2"/>
              <a:buChar char="-"/>
            </a:pPr>
            <a:r>
              <a:rPr lang="en-US" sz="2200" dirty="0">
                <a:latin typeface="Georgia" panose="02040502050405020303" pitchFamily="18" charset="0"/>
              </a:rPr>
              <a:t>Most all University employees have an obligation to report when they become aware of sexual misconduct regardless of where the misconduct took place</a:t>
            </a:r>
          </a:p>
          <a:p>
            <a:pPr lvl="1">
              <a:buFont typeface="Symbol" panose="05050102010706020507" pitchFamily="18" charset="2"/>
              <a:buChar char="-"/>
            </a:pPr>
            <a:r>
              <a:rPr lang="en-US" sz="2200" dirty="0">
                <a:latin typeface="Georgia" panose="02040502050405020303" pitchFamily="18" charset="0"/>
              </a:rPr>
              <a:t>This extends to Student employees</a:t>
            </a:r>
          </a:p>
          <a:p>
            <a:pPr marL="0" indent="0">
              <a:buNone/>
            </a:pPr>
            <a:endParaRPr lang="en-US" sz="2400" dirty="0">
              <a:latin typeface="Georgia" panose="02040502050405020303" pitchFamily="18" charset="0"/>
            </a:endParaRPr>
          </a:p>
          <a:p>
            <a:pPr>
              <a:buFont typeface="Symbol" panose="05050102010706020507" pitchFamily="18" charset="2"/>
              <a:buChar char="-"/>
            </a:pPr>
            <a:r>
              <a:rPr lang="en-US" sz="2800" b="1" dirty="0">
                <a:latin typeface="Georgia" panose="02040502050405020303" pitchFamily="18" charset="0"/>
              </a:rPr>
              <a:t>Butler wants to ensure</a:t>
            </a:r>
          </a:p>
          <a:p>
            <a:pPr lvl="2">
              <a:buFont typeface="Symbol" panose="05050102010706020507" pitchFamily="18" charset="2"/>
              <a:buChar char="-"/>
            </a:pPr>
            <a:r>
              <a:rPr lang="en-US" sz="2200" dirty="0">
                <a:latin typeface="Georgia" panose="02040502050405020303" pitchFamily="18" charset="0"/>
              </a:rPr>
              <a:t>Everyone on campus is safe </a:t>
            </a:r>
          </a:p>
          <a:p>
            <a:pPr lvl="2">
              <a:buFont typeface="Symbol" panose="05050102010706020507" pitchFamily="18" charset="2"/>
              <a:buChar char="-"/>
            </a:pPr>
            <a:r>
              <a:rPr lang="en-US" sz="2200" dirty="0">
                <a:latin typeface="Georgia" panose="02040502050405020303" pitchFamily="18" charset="0"/>
              </a:rPr>
              <a:t>People who have experienced sexual misconduct are aware of the rights, options, and resources available to them on campus and in the community</a:t>
            </a:r>
          </a:p>
          <a:p>
            <a:pPr>
              <a:buFont typeface="Symbol" panose="05050102010706020507" pitchFamily="18" charset="2"/>
              <a:buChar char="-"/>
            </a:pPr>
            <a:endParaRPr lang="en-US" sz="2800" dirty="0">
              <a:latin typeface="Georgia" panose="02040502050405020303" pitchFamily="18" charset="0"/>
            </a:endParaRPr>
          </a:p>
          <a:p>
            <a:pPr marL="0" indent="0">
              <a:buNone/>
            </a:pPr>
            <a:endParaRPr lang="en-US" sz="2800" dirty="0"/>
          </a:p>
          <a:p>
            <a:pPr>
              <a:buFont typeface="Symbol" panose="05050102010706020507" pitchFamily="18" charset="2"/>
              <a:buChar char=""/>
            </a:pPr>
            <a:endParaRPr lang="en-US" sz="2800" dirty="0"/>
          </a:p>
          <a:p>
            <a:endParaRPr lang="en-US" dirty="0"/>
          </a:p>
        </p:txBody>
      </p:sp>
    </p:spTree>
    <p:extLst>
      <p:ext uri="{BB962C8B-B14F-4D97-AF65-F5344CB8AC3E}">
        <p14:creationId xmlns:p14="http://schemas.microsoft.com/office/powerpoint/2010/main" val="3797950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F04C-D423-845F-9FED-7DC484B0573B}"/>
              </a:ext>
            </a:extLst>
          </p:cNvPr>
          <p:cNvSpPr>
            <a:spLocks noGrp="1"/>
          </p:cNvSpPr>
          <p:nvPr>
            <p:ph type="ctrTitle"/>
          </p:nvPr>
        </p:nvSpPr>
        <p:spPr>
          <a:xfrm>
            <a:off x="2209800" y="1003300"/>
            <a:ext cx="7772400" cy="1367441"/>
          </a:xfrm>
        </p:spPr>
        <p:txBody>
          <a:bodyPr/>
          <a:lstStyle/>
          <a:p>
            <a:r>
              <a:rPr lang="en-US" dirty="0"/>
              <a:t>When in Doubt, Report. </a:t>
            </a:r>
          </a:p>
        </p:txBody>
      </p:sp>
      <p:sp>
        <p:nvSpPr>
          <p:cNvPr id="3" name="Subtitle 2">
            <a:extLst>
              <a:ext uri="{FF2B5EF4-FFF2-40B4-BE49-F238E27FC236}">
                <a16:creationId xmlns:a16="http://schemas.microsoft.com/office/drawing/2014/main" id="{8760B8DB-11DA-E4A5-41B7-0D69848179F3}"/>
              </a:ext>
            </a:extLst>
          </p:cNvPr>
          <p:cNvSpPr>
            <a:spLocks noGrp="1"/>
          </p:cNvSpPr>
          <p:nvPr>
            <p:ph type="subTitle" idx="1"/>
          </p:nvPr>
        </p:nvSpPr>
        <p:spPr>
          <a:xfrm>
            <a:off x="444500" y="2527300"/>
            <a:ext cx="11341100" cy="2938079"/>
          </a:xfrm>
        </p:spPr>
        <p:txBody>
          <a:bodyPr/>
          <a:lstStyle/>
          <a:p>
            <a:r>
              <a:rPr lang="en-US" b="1" i="1" dirty="0"/>
              <a:t>If you don’t know whether you are “confidential,” you probably aren’t. </a:t>
            </a:r>
          </a:p>
          <a:p>
            <a:endParaRPr lang="en-US" b="1" i="1" dirty="0"/>
          </a:p>
          <a:p>
            <a:r>
              <a:rPr lang="en-US" b="1" i="1" dirty="0"/>
              <a:t>You should report it. </a:t>
            </a:r>
          </a:p>
        </p:txBody>
      </p:sp>
    </p:spTree>
    <p:extLst>
      <p:ext uri="{BB962C8B-B14F-4D97-AF65-F5344CB8AC3E}">
        <p14:creationId xmlns:p14="http://schemas.microsoft.com/office/powerpoint/2010/main" val="2797682878"/>
      </p:ext>
    </p:extLst>
  </p:cSld>
  <p:clrMapOvr>
    <a:masterClrMapping/>
  </p:clrMapOvr>
</p:sld>
</file>

<file path=ppt/theme/theme1.xml><?xml version="1.0" encoding="utf-8"?>
<a:theme xmlns:a="http://schemas.openxmlformats.org/drawingml/2006/main" name="5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7.xml><?xml version="1.0" encoding="utf-8"?>
<a:theme xmlns:a="http://schemas.openxmlformats.org/drawingml/2006/main" name="1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extLst>
    <a:ext uri="{05A4C25C-085E-4340-85A3-A5531E510DB2}">
      <thm15:themeFamily xmlns:thm15="http://schemas.microsoft.com/office/thememl/2012/main" name="4x3_butlerPowerPoint_Option1" id="{835C5A86-E0F4-41CC-8280-09BD30ECD236}" vid="{50EDD34A-A6F2-481F-B65B-52F35DE2A7F8}"/>
    </a:ext>
  </a:extLst>
</a:theme>
</file>

<file path=ppt/theme/theme9.xml><?xml version="1.0" encoding="utf-8"?>
<a:theme xmlns:a="http://schemas.openxmlformats.org/drawingml/2006/main" name="9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x3_butlerPowerPoint_Option1" id="{835C5A86-E0F4-41CC-8280-09BD30ECD236}" vid="{36C0BABE-89A6-413E-B4FD-349C53BA6D4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4B56716CC9764DABFFBFE4EBA0E1CD" ma:contentTypeVersion="13" ma:contentTypeDescription="Create a new document." ma:contentTypeScope="" ma:versionID="d65420249954e2500135153d288df3a0">
  <xsd:schema xmlns:xsd="http://www.w3.org/2001/XMLSchema" xmlns:xs="http://www.w3.org/2001/XMLSchema" xmlns:p="http://schemas.microsoft.com/office/2006/metadata/properties" xmlns:ns2="a0268cc8-ba67-4af2-b5a5-f2f48003ab9f" xmlns:ns3="31398cfb-e4dc-4bf6-9996-0f62451b1407" targetNamespace="http://schemas.microsoft.com/office/2006/metadata/properties" ma:root="true" ma:fieldsID="b80e74f6b764fa04775186180aea6e0b" ns2:_="" ns3:_="">
    <xsd:import namespace="a0268cc8-ba67-4af2-b5a5-f2f48003ab9f"/>
    <xsd:import namespace="31398cfb-e4dc-4bf6-9996-0f62451b14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68cc8-ba67-4af2-b5a5-f2f48003ab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82f159a-1128-4a58-b7b4-36dba8b6a42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398cfb-e4dc-4bf6-9996-0f62451b14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047048a-b8d6-4576-a1ae-bed366c8177f}" ma:internalName="TaxCatchAll" ma:showField="CatchAllData" ma:web="31398cfb-e4dc-4bf6-9996-0f62451b14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1398cfb-e4dc-4bf6-9996-0f62451b1407" xsi:nil="true"/>
    <lcf76f155ced4ddcb4097134ff3c332f xmlns="a0268cc8-ba67-4af2-b5a5-f2f48003ab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883022-DBBD-48AB-BB63-3ECB41FEA62B}"/>
</file>

<file path=customXml/itemProps2.xml><?xml version="1.0" encoding="utf-8"?>
<ds:datastoreItem xmlns:ds="http://schemas.openxmlformats.org/officeDocument/2006/customXml" ds:itemID="{9FA1357B-DB41-411B-82A1-1EFC68C9AC23}">
  <ds:schemaRefs>
    <ds:schemaRef ds:uri="http://schemas.microsoft.com/sharepoint/v3/contenttype/forms"/>
  </ds:schemaRefs>
</ds:datastoreItem>
</file>

<file path=customXml/itemProps3.xml><?xml version="1.0" encoding="utf-8"?>
<ds:datastoreItem xmlns:ds="http://schemas.openxmlformats.org/officeDocument/2006/customXml" ds:itemID="{7C522112-069A-43E7-AE39-12F1874E7E29}">
  <ds:schemaRefs>
    <ds:schemaRef ds:uri="http://www.w3.org/XML/1998/namespace"/>
    <ds:schemaRef ds:uri="944cdb85-2785-4728-9f3f-67bdb70927f2"/>
    <ds:schemaRef ds:uri="http://purl.org/dc/dcmitype/"/>
    <ds:schemaRef ds:uri="386b096c-9191-48dd-a9b8-2be5f6cf6cf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Dividend</Template>
  <TotalTime>511</TotalTime>
  <Words>2789</Words>
  <Application>Microsoft Office PowerPoint</Application>
  <PresentationFormat>Widescreen</PresentationFormat>
  <Paragraphs>263</Paragraphs>
  <Slides>25</Slides>
  <Notes>23</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25</vt:i4>
      </vt:variant>
    </vt:vector>
  </HeadingPairs>
  <TitlesOfParts>
    <vt:vector size="42" baseType="lpstr">
      <vt:lpstr>Arial</vt:lpstr>
      <vt:lpstr>Calibri</vt:lpstr>
      <vt:lpstr>Georgia</vt:lpstr>
      <vt:lpstr>Helvetica</vt:lpstr>
      <vt:lpstr>Palatino Linotype</vt:lpstr>
      <vt:lpstr>Roboto</vt:lpstr>
      <vt:lpstr>Sentinel Book</vt:lpstr>
      <vt:lpstr>Symbol</vt:lpstr>
      <vt:lpstr>5_Office Theme</vt:lpstr>
      <vt:lpstr>7_Office Theme</vt:lpstr>
      <vt:lpstr>3_Office Theme</vt:lpstr>
      <vt:lpstr>2_Office Theme</vt:lpstr>
      <vt:lpstr>6_Office Theme</vt:lpstr>
      <vt:lpstr>4_Office Theme</vt:lpstr>
      <vt:lpstr>1_Office Theme</vt:lpstr>
      <vt:lpstr>8_Office Theme</vt:lpstr>
      <vt:lpstr>9_Office Theme</vt:lpstr>
      <vt:lpstr>Gender Equity &amp; Sexual Misconduct Reporting  </vt:lpstr>
      <vt:lpstr>PowerPoint Presentation</vt:lpstr>
      <vt:lpstr>What we will cover today: </vt:lpstr>
      <vt:lpstr>What should be reported? </vt:lpstr>
      <vt:lpstr>PowerPoint Presentation</vt:lpstr>
      <vt:lpstr>When in Doubt, Report. </vt:lpstr>
      <vt:lpstr>PowerPoint Presentation</vt:lpstr>
      <vt:lpstr>Who should report? </vt:lpstr>
      <vt:lpstr>When in Doubt, Report. </vt:lpstr>
      <vt:lpstr>Campus Confidential Resources</vt:lpstr>
      <vt:lpstr>How to Respond? </vt:lpstr>
      <vt:lpstr>When someone discloses to you…</vt:lpstr>
      <vt:lpstr>Explaining Your Role as a Responsible Employee</vt:lpstr>
      <vt:lpstr>Explaining Your Role as a Responsible Employee</vt:lpstr>
      <vt:lpstr>How to report? </vt:lpstr>
      <vt:lpstr>After a report is submitted…</vt:lpstr>
      <vt:lpstr>After a report is submitted…</vt:lpstr>
      <vt:lpstr>Student-Parental Accommodations</vt:lpstr>
      <vt:lpstr>Student-Parental Accommodations</vt:lpstr>
      <vt:lpstr>Student Parental Accommodation Procedure</vt:lpstr>
      <vt:lpstr>HYPOTHETICALS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Patel, Kruti</dc:creator>
  <cp:lastModifiedBy>Swinford, Azure</cp:lastModifiedBy>
  <cp:revision>21</cp:revision>
  <dcterms:created xsi:type="dcterms:W3CDTF">2022-12-15T20:48:07Z</dcterms:created>
  <dcterms:modified xsi:type="dcterms:W3CDTF">2023-09-17T19:46:35Z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0x010100074B56716CC9764DABFFBFE4EBA0E1CD</vt:lpwstr>
  </property>
</Properties>
</file>